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5" r:id="rId1"/>
  </p:sldMasterIdLst>
  <p:notesMasterIdLst>
    <p:notesMasterId r:id="rId14"/>
  </p:notesMasterIdLst>
  <p:handoutMasterIdLst>
    <p:handoutMasterId r:id="rId15"/>
  </p:handoutMasterIdLst>
  <p:sldIdLst>
    <p:sldId id="347" r:id="rId2"/>
    <p:sldId id="339" r:id="rId3"/>
    <p:sldId id="353" r:id="rId4"/>
    <p:sldId id="356" r:id="rId5"/>
    <p:sldId id="357" r:id="rId6"/>
    <p:sldId id="358" r:id="rId7"/>
    <p:sldId id="359" r:id="rId8"/>
    <p:sldId id="360" r:id="rId9"/>
    <p:sldId id="361" r:id="rId10"/>
    <p:sldId id="362" r:id="rId11"/>
    <p:sldId id="363" r:id="rId12"/>
    <p:sldId id="364" r:id="rId13"/>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ＭＳ Ｐゴシック" charset="-128"/>
        <a:cs typeface="+mn-cs"/>
      </a:defRPr>
    </a:lvl1pPr>
    <a:lvl2pPr marL="457200" algn="l" rtl="0" fontAlgn="base">
      <a:spcBef>
        <a:spcPct val="0"/>
      </a:spcBef>
      <a:spcAft>
        <a:spcPct val="0"/>
      </a:spcAft>
      <a:defRPr kern="1200">
        <a:solidFill>
          <a:schemeClr val="tx1"/>
        </a:solidFill>
        <a:latin typeface="Arial" charset="0"/>
        <a:ea typeface="ＭＳ Ｐゴシック" charset="-128"/>
        <a:cs typeface="+mn-cs"/>
      </a:defRPr>
    </a:lvl2pPr>
    <a:lvl3pPr marL="914400" algn="l" rtl="0" fontAlgn="base">
      <a:spcBef>
        <a:spcPct val="0"/>
      </a:spcBef>
      <a:spcAft>
        <a:spcPct val="0"/>
      </a:spcAft>
      <a:defRPr kern="1200">
        <a:solidFill>
          <a:schemeClr val="tx1"/>
        </a:solidFill>
        <a:latin typeface="Arial" charset="0"/>
        <a:ea typeface="ＭＳ Ｐゴシック" charset="-128"/>
        <a:cs typeface="+mn-cs"/>
      </a:defRPr>
    </a:lvl3pPr>
    <a:lvl4pPr marL="1371600" algn="l" rtl="0" fontAlgn="base">
      <a:spcBef>
        <a:spcPct val="0"/>
      </a:spcBef>
      <a:spcAft>
        <a:spcPct val="0"/>
      </a:spcAft>
      <a:defRPr kern="1200">
        <a:solidFill>
          <a:schemeClr val="tx1"/>
        </a:solidFill>
        <a:latin typeface="Arial" charset="0"/>
        <a:ea typeface="ＭＳ Ｐゴシック" charset="-128"/>
        <a:cs typeface="+mn-cs"/>
      </a:defRPr>
    </a:lvl4pPr>
    <a:lvl5pPr marL="1828800" algn="l" rtl="0" fontAlgn="base">
      <a:spcBef>
        <a:spcPct val="0"/>
      </a:spcBef>
      <a:spcAft>
        <a:spcPct val="0"/>
      </a:spcAft>
      <a:defRPr kern="1200">
        <a:solidFill>
          <a:schemeClr val="tx1"/>
        </a:solidFill>
        <a:latin typeface="Arial" charset="0"/>
        <a:ea typeface="ＭＳ Ｐゴシック" charset="-128"/>
        <a:cs typeface="+mn-cs"/>
      </a:defRPr>
    </a:lvl5pPr>
    <a:lvl6pPr marL="2286000" algn="l" defTabSz="914400" rtl="0" eaLnBrk="1" latinLnBrk="0" hangingPunct="1">
      <a:defRPr kern="1200">
        <a:solidFill>
          <a:schemeClr val="tx1"/>
        </a:solidFill>
        <a:latin typeface="Arial" charset="0"/>
        <a:ea typeface="ＭＳ Ｐゴシック" charset="-128"/>
        <a:cs typeface="+mn-cs"/>
      </a:defRPr>
    </a:lvl6pPr>
    <a:lvl7pPr marL="2743200" algn="l" defTabSz="914400" rtl="0" eaLnBrk="1" latinLnBrk="0" hangingPunct="1">
      <a:defRPr kern="1200">
        <a:solidFill>
          <a:schemeClr val="tx1"/>
        </a:solidFill>
        <a:latin typeface="Arial" charset="0"/>
        <a:ea typeface="ＭＳ Ｐゴシック" charset="-128"/>
        <a:cs typeface="+mn-cs"/>
      </a:defRPr>
    </a:lvl7pPr>
    <a:lvl8pPr marL="3200400" algn="l" defTabSz="914400" rtl="0" eaLnBrk="1" latinLnBrk="0" hangingPunct="1">
      <a:defRPr kern="1200">
        <a:solidFill>
          <a:schemeClr val="tx1"/>
        </a:solidFill>
        <a:latin typeface="Arial" charset="0"/>
        <a:ea typeface="ＭＳ Ｐゴシック" charset="-128"/>
        <a:cs typeface="+mn-cs"/>
      </a:defRPr>
    </a:lvl8pPr>
    <a:lvl9pPr marL="3657600" algn="l" defTabSz="914400" rtl="0" eaLnBrk="1" latinLnBrk="0" hangingPunct="1">
      <a:defRPr kern="1200">
        <a:solidFill>
          <a:schemeClr val="tx1"/>
        </a:solidFill>
        <a:latin typeface="Arial" charset="0"/>
        <a:ea typeface="ＭＳ Ｐゴシック"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dellelo" initials="c" lastIdx="2" clrIdx="0">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showAnimation="0">
    <p:present/>
    <p:sldAll/>
    <p:penClr>
      <a:prstClr val="red"/>
    </p:penClr>
    <p:extLst>
      <p:ext uri="{EC167BDD-8182-4AB7-AECC-EB403E3ABB37}">
        <p14:laserClr xmlns:p14="http://schemas.microsoft.com/office/powerpoint/2010/main">
          <a:srgbClr val="000000"/>
        </p14:laserClr>
      </p:ext>
      <p:ext uri="{2FDB2607-1784-4EEB-B798-7EB5836EED8A}">
        <p14:showMediaCtrls xmlns:p14="http://schemas.microsoft.com/office/powerpoint/2010/main" val="1"/>
      </p:ext>
    </p:extLst>
  </p:showPr>
  <p:clrMru>
    <a:srgbClr val="3333CC"/>
    <a:srgbClr val="69340D"/>
    <a:srgbClr val="136789"/>
    <a:srgbClr val="526B6B"/>
    <a:srgbClr val="322E05"/>
    <a:srgbClr val="3E3805"/>
    <a:srgbClr val="26380C"/>
    <a:srgbClr val="506028"/>
    <a:srgbClr val="3399FF"/>
    <a:srgbClr val="00CC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2518" autoAdjust="0"/>
    <p:restoredTop sz="86400" autoAdjust="0"/>
  </p:normalViewPr>
  <p:slideViewPr>
    <p:cSldViewPr>
      <p:cViewPr varScale="1">
        <p:scale>
          <a:sx n="60" d="100"/>
          <a:sy n="60" d="100"/>
        </p:scale>
        <p:origin x="1196" y="56"/>
      </p:cViewPr>
      <p:guideLst>
        <p:guide orient="horz" pos="2160"/>
        <p:guide pos="2880"/>
      </p:guideLst>
    </p:cSldViewPr>
  </p:slideViewPr>
  <p:outlineViewPr>
    <p:cViewPr>
      <p:scale>
        <a:sx n="33" d="100"/>
        <a:sy n="33" d="100"/>
      </p:scale>
      <p:origin x="0" y="1938"/>
    </p:cViewPr>
  </p:outlineViewPr>
  <p:notesTextViewPr>
    <p:cViewPr>
      <p:scale>
        <a:sx n="100" d="100"/>
        <a:sy n="100" d="100"/>
      </p:scale>
      <p:origin x="0" y="0"/>
    </p:cViewPr>
  </p:notesTextViewPr>
  <p:sorterViewPr>
    <p:cViewPr>
      <p:scale>
        <a:sx n="80" d="100"/>
        <a:sy n="80" d="100"/>
      </p:scale>
      <p:origin x="0" y="0"/>
    </p:cViewPr>
  </p:sorterViewPr>
  <p:notesViewPr>
    <p:cSldViewPr>
      <p:cViewPr varScale="1">
        <p:scale>
          <a:sx n="85" d="100"/>
          <a:sy n="85" d="100"/>
        </p:scale>
        <p:origin x="-3834" y="-96"/>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commentAuthors" Target="commentAuthors.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22DFFAB7-9EB2-42AE-B012-B876F6B6F628}" type="datetimeFigureOut">
              <a:rPr lang="en-US" smtClean="0"/>
              <a:t>8/30/2018</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9D509C29-5E82-41ED-8CE3-0988C23D1BE4}" type="slidenum">
              <a:rPr lang="en-US" smtClean="0"/>
              <a:t>‹#›</a:t>
            </a:fld>
            <a:endParaRPr lang="en-US"/>
          </a:p>
        </p:txBody>
      </p:sp>
    </p:spTree>
    <p:extLst>
      <p:ext uri="{BB962C8B-B14F-4D97-AF65-F5344CB8AC3E}">
        <p14:creationId xmlns:p14="http://schemas.microsoft.com/office/powerpoint/2010/main" val="363411002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ea typeface="+mn-ea"/>
                <a:cs typeface="+mn-cs"/>
              </a:defRPr>
            </a:lvl1pPr>
          </a:lstStyle>
          <a:p>
            <a:pPr>
              <a:defRPr/>
            </a:pPr>
            <a:endParaRPr lang="en-US" dirty="0"/>
          </a:p>
        </p:txBody>
      </p:sp>
      <p:sp>
        <p:nvSpPr>
          <p:cNvPr id="409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ea typeface="+mn-ea"/>
                <a:cs typeface="+mn-cs"/>
              </a:defRPr>
            </a:lvl1pPr>
          </a:lstStyle>
          <a:p>
            <a:pPr>
              <a:defRPr/>
            </a:pPr>
            <a:endParaRPr lang="en-US" dirty="0"/>
          </a:p>
        </p:txBody>
      </p:sp>
      <p:sp>
        <p:nvSpPr>
          <p:cNvPr id="2052"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xmlns="" val="1"/>
            </a:ext>
          </a:extLst>
        </p:spPr>
      </p:sp>
      <p:sp>
        <p:nvSpPr>
          <p:cNvPr id="410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410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ea typeface="+mn-ea"/>
                <a:cs typeface="+mn-cs"/>
              </a:defRPr>
            </a:lvl1pPr>
          </a:lstStyle>
          <a:p>
            <a:pPr>
              <a:defRPr/>
            </a:pPr>
            <a:endParaRPr lang="en-US" dirty="0"/>
          </a:p>
        </p:txBody>
      </p:sp>
      <p:sp>
        <p:nvSpPr>
          <p:cNvPr id="410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27B491A9-5D56-A448-96C7-EB6CC08E6C9E}" type="slidenum">
              <a:rPr lang="en-US" altLang="en-US"/>
              <a:pPr/>
              <a:t>‹#›</a:t>
            </a:fld>
            <a:endParaRPr lang="en-US" altLang="en-US" dirty="0"/>
          </a:p>
        </p:txBody>
      </p:sp>
    </p:spTree>
    <p:extLst>
      <p:ext uri="{BB962C8B-B14F-4D97-AF65-F5344CB8AC3E}">
        <p14:creationId xmlns:p14="http://schemas.microsoft.com/office/powerpoint/2010/main" val="879097922"/>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ＭＳ Ｐゴシック" charset="0"/>
        <a:cs typeface="ＭＳ Ｐゴシック" charset="0"/>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0"/>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0"/>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0"/>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0"/>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7B491A9-5D56-A448-96C7-EB6CC08E6C9E}" type="slidenum">
              <a:rPr lang="en-US" altLang="en-US" smtClean="0"/>
              <a:pPr/>
              <a:t>1</a:t>
            </a:fld>
            <a:endParaRPr lang="en-US" altLang="en-US" dirty="0"/>
          </a:p>
        </p:txBody>
      </p:sp>
    </p:spTree>
    <p:extLst>
      <p:ext uri="{BB962C8B-B14F-4D97-AF65-F5344CB8AC3E}">
        <p14:creationId xmlns:p14="http://schemas.microsoft.com/office/powerpoint/2010/main" val="383778030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27B491A9-5D56-A448-96C7-EB6CC08E6C9E}" type="slidenum">
              <a:rPr lang="en-US" altLang="en-US" smtClean="0"/>
              <a:pPr/>
              <a:t>10</a:t>
            </a:fld>
            <a:endParaRPr lang="en-US" altLang="en-US" dirty="0"/>
          </a:p>
        </p:txBody>
      </p:sp>
    </p:spTree>
    <p:extLst>
      <p:ext uri="{BB962C8B-B14F-4D97-AF65-F5344CB8AC3E}">
        <p14:creationId xmlns:p14="http://schemas.microsoft.com/office/powerpoint/2010/main" val="265545369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smtClean="0"/>
          </a:p>
        </p:txBody>
      </p:sp>
      <p:sp>
        <p:nvSpPr>
          <p:cNvPr id="4" name="Slide Number Placeholder 3"/>
          <p:cNvSpPr>
            <a:spLocks noGrp="1"/>
          </p:cNvSpPr>
          <p:nvPr>
            <p:ph type="sldNum" sz="quarter" idx="10"/>
          </p:nvPr>
        </p:nvSpPr>
        <p:spPr/>
        <p:txBody>
          <a:bodyPr/>
          <a:lstStyle/>
          <a:p>
            <a:fld id="{27B491A9-5D56-A448-96C7-EB6CC08E6C9E}" type="slidenum">
              <a:rPr lang="en-US" altLang="en-US" smtClean="0"/>
              <a:pPr/>
              <a:t>11</a:t>
            </a:fld>
            <a:endParaRPr lang="en-US" altLang="en-US" dirty="0"/>
          </a:p>
        </p:txBody>
      </p:sp>
    </p:spTree>
    <p:extLst>
      <p:ext uri="{BB962C8B-B14F-4D97-AF65-F5344CB8AC3E}">
        <p14:creationId xmlns:p14="http://schemas.microsoft.com/office/powerpoint/2010/main" val="157904846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smtClean="0"/>
          </a:p>
        </p:txBody>
      </p:sp>
      <p:sp>
        <p:nvSpPr>
          <p:cNvPr id="4" name="Slide Number Placeholder 3"/>
          <p:cNvSpPr>
            <a:spLocks noGrp="1"/>
          </p:cNvSpPr>
          <p:nvPr>
            <p:ph type="sldNum" sz="quarter" idx="10"/>
          </p:nvPr>
        </p:nvSpPr>
        <p:spPr/>
        <p:txBody>
          <a:bodyPr/>
          <a:lstStyle/>
          <a:p>
            <a:fld id="{27B491A9-5D56-A448-96C7-EB6CC08E6C9E}" type="slidenum">
              <a:rPr lang="en-US" altLang="en-US" smtClean="0"/>
              <a:pPr/>
              <a:t>12</a:t>
            </a:fld>
            <a:endParaRPr lang="en-US" altLang="en-US" dirty="0"/>
          </a:p>
        </p:txBody>
      </p:sp>
    </p:spTree>
    <p:extLst>
      <p:ext uri="{BB962C8B-B14F-4D97-AF65-F5344CB8AC3E}">
        <p14:creationId xmlns:p14="http://schemas.microsoft.com/office/powerpoint/2010/main" val="157904846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27B491A9-5D56-A448-96C7-EB6CC08E6C9E}" type="slidenum">
              <a:rPr lang="en-US" altLang="en-US" smtClean="0"/>
              <a:pPr/>
              <a:t>2</a:t>
            </a:fld>
            <a:endParaRPr lang="en-US" altLang="en-US" dirty="0"/>
          </a:p>
        </p:txBody>
      </p:sp>
    </p:spTree>
    <p:extLst>
      <p:ext uri="{BB962C8B-B14F-4D97-AF65-F5344CB8AC3E}">
        <p14:creationId xmlns:p14="http://schemas.microsoft.com/office/powerpoint/2010/main" val="265545369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smtClean="0"/>
          </a:p>
        </p:txBody>
      </p:sp>
      <p:sp>
        <p:nvSpPr>
          <p:cNvPr id="4" name="Slide Number Placeholder 3"/>
          <p:cNvSpPr>
            <a:spLocks noGrp="1"/>
          </p:cNvSpPr>
          <p:nvPr>
            <p:ph type="sldNum" sz="quarter" idx="10"/>
          </p:nvPr>
        </p:nvSpPr>
        <p:spPr/>
        <p:txBody>
          <a:bodyPr/>
          <a:lstStyle/>
          <a:p>
            <a:fld id="{27B491A9-5D56-A448-96C7-EB6CC08E6C9E}" type="slidenum">
              <a:rPr lang="en-US" altLang="en-US" smtClean="0"/>
              <a:pPr/>
              <a:t>3</a:t>
            </a:fld>
            <a:endParaRPr lang="en-US" altLang="en-US" dirty="0"/>
          </a:p>
        </p:txBody>
      </p:sp>
    </p:spTree>
    <p:extLst>
      <p:ext uri="{BB962C8B-B14F-4D97-AF65-F5344CB8AC3E}">
        <p14:creationId xmlns:p14="http://schemas.microsoft.com/office/powerpoint/2010/main" val="157904846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smtClean="0"/>
          </a:p>
        </p:txBody>
      </p:sp>
      <p:sp>
        <p:nvSpPr>
          <p:cNvPr id="4" name="Slide Number Placeholder 3"/>
          <p:cNvSpPr>
            <a:spLocks noGrp="1"/>
          </p:cNvSpPr>
          <p:nvPr>
            <p:ph type="sldNum" sz="quarter" idx="10"/>
          </p:nvPr>
        </p:nvSpPr>
        <p:spPr/>
        <p:txBody>
          <a:bodyPr/>
          <a:lstStyle/>
          <a:p>
            <a:fld id="{27B491A9-5D56-A448-96C7-EB6CC08E6C9E}" type="slidenum">
              <a:rPr lang="en-US" altLang="en-US" smtClean="0"/>
              <a:pPr/>
              <a:t>4</a:t>
            </a:fld>
            <a:endParaRPr lang="en-US" altLang="en-US" dirty="0"/>
          </a:p>
        </p:txBody>
      </p:sp>
    </p:spTree>
    <p:extLst>
      <p:ext uri="{BB962C8B-B14F-4D97-AF65-F5344CB8AC3E}">
        <p14:creationId xmlns:p14="http://schemas.microsoft.com/office/powerpoint/2010/main" val="157904846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smtClean="0"/>
          </a:p>
        </p:txBody>
      </p:sp>
      <p:sp>
        <p:nvSpPr>
          <p:cNvPr id="4" name="Slide Number Placeholder 3"/>
          <p:cNvSpPr>
            <a:spLocks noGrp="1"/>
          </p:cNvSpPr>
          <p:nvPr>
            <p:ph type="sldNum" sz="quarter" idx="10"/>
          </p:nvPr>
        </p:nvSpPr>
        <p:spPr/>
        <p:txBody>
          <a:bodyPr/>
          <a:lstStyle/>
          <a:p>
            <a:fld id="{27B491A9-5D56-A448-96C7-EB6CC08E6C9E}" type="slidenum">
              <a:rPr lang="en-US" altLang="en-US" smtClean="0"/>
              <a:pPr/>
              <a:t>5</a:t>
            </a:fld>
            <a:endParaRPr lang="en-US" altLang="en-US" dirty="0"/>
          </a:p>
        </p:txBody>
      </p:sp>
    </p:spTree>
    <p:extLst>
      <p:ext uri="{BB962C8B-B14F-4D97-AF65-F5344CB8AC3E}">
        <p14:creationId xmlns:p14="http://schemas.microsoft.com/office/powerpoint/2010/main" val="157904846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smtClean="0"/>
          </a:p>
        </p:txBody>
      </p:sp>
      <p:sp>
        <p:nvSpPr>
          <p:cNvPr id="4" name="Slide Number Placeholder 3"/>
          <p:cNvSpPr>
            <a:spLocks noGrp="1"/>
          </p:cNvSpPr>
          <p:nvPr>
            <p:ph type="sldNum" sz="quarter" idx="10"/>
          </p:nvPr>
        </p:nvSpPr>
        <p:spPr/>
        <p:txBody>
          <a:bodyPr/>
          <a:lstStyle/>
          <a:p>
            <a:fld id="{27B491A9-5D56-A448-96C7-EB6CC08E6C9E}" type="slidenum">
              <a:rPr lang="en-US" altLang="en-US" smtClean="0"/>
              <a:pPr/>
              <a:t>6</a:t>
            </a:fld>
            <a:endParaRPr lang="en-US" altLang="en-US" dirty="0"/>
          </a:p>
        </p:txBody>
      </p:sp>
    </p:spTree>
    <p:extLst>
      <p:ext uri="{BB962C8B-B14F-4D97-AF65-F5344CB8AC3E}">
        <p14:creationId xmlns:p14="http://schemas.microsoft.com/office/powerpoint/2010/main" val="157904846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smtClean="0"/>
          </a:p>
        </p:txBody>
      </p:sp>
      <p:sp>
        <p:nvSpPr>
          <p:cNvPr id="4" name="Slide Number Placeholder 3"/>
          <p:cNvSpPr>
            <a:spLocks noGrp="1"/>
          </p:cNvSpPr>
          <p:nvPr>
            <p:ph type="sldNum" sz="quarter" idx="10"/>
          </p:nvPr>
        </p:nvSpPr>
        <p:spPr/>
        <p:txBody>
          <a:bodyPr/>
          <a:lstStyle/>
          <a:p>
            <a:fld id="{27B491A9-5D56-A448-96C7-EB6CC08E6C9E}" type="slidenum">
              <a:rPr lang="en-US" altLang="en-US" smtClean="0"/>
              <a:pPr/>
              <a:t>7</a:t>
            </a:fld>
            <a:endParaRPr lang="en-US" altLang="en-US" dirty="0"/>
          </a:p>
        </p:txBody>
      </p:sp>
    </p:spTree>
    <p:extLst>
      <p:ext uri="{BB962C8B-B14F-4D97-AF65-F5344CB8AC3E}">
        <p14:creationId xmlns:p14="http://schemas.microsoft.com/office/powerpoint/2010/main" val="157904846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smtClean="0"/>
          </a:p>
        </p:txBody>
      </p:sp>
      <p:sp>
        <p:nvSpPr>
          <p:cNvPr id="4" name="Slide Number Placeholder 3"/>
          <p:cNvSpPr>
            <a:spLocks noGrp="1"/>
          </p:cNvSpPr>
          <p:nvPr>
            <p:ph type="sldNum" sz="quarter" idx="10"/>
          </p:nvPr>
        </p:nvSpPr>
        <p:spPr/>
        <p:txBody>
          <a:bodyPr/>
          <a:lstStyle/>
          <a:p>
            <a:fld id="{27B491A9-5D56-A448-96C7-EB6CC08E6C9E}" type="slidenum">
              <a:rPr lang="en-US" altLang="en-US" smtClean="0"/>
              <a:pPr/>
              <a:t>8</a:t>
            </a:fld>
            <a:endParaRPr lang="en-US" altLang="en-US" dirty="0"/>
          </a:p>
        </p:txBody>
      </p:sp>
    </p:spTree>
    <p:extLst>
      <p:ext uri="{BB962C8B-B14F-4D97-AF65-F5344CB8AC3E}">
        <p14:creationId xmlns:p14="http://schemas.microsoft.com/office/powerpoint/2010/main" val="157904846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smtClean="0"/>
          </a:p>
        </p:txBody>
      </p:sp>
      <p:sp>
        <p:nvSpPr>
          <p:cNvPr id="4" name="Slide Number Placeholder 3"/>
          <p:cNvSpPr>
            <a:spLocks noGrp="1"/>
          </p:cNvSpPr>
          <p:nvPr>
            <p:ph type="sldNum" sz="quarter" idx="10"/>
          </p:nvPr>
        </p:nvSpPr>
        <p:spPr/>
        <p:txBody>
          <a:bodyPr/>
          <a:lstStyle/>
          <a:p>
            <a:fld id="{27B491A9-5D56-A448-96C7-EB6CC08E6C9E}" type="slidenum">
              <a:rPr lang="en-US" altLang="en-US" smtClean="0"/>
              <a:pPr/>
              <a:t>9</a:t>
            </a:fld>
            <a:endParaRPr lang="en-US" altLang="en-US" dirty="0"/>
          </a:p>
        </p:txBody>
      </p:sp>
    </p:spTree>
    <p:extLst>
      <p:ext uri="{BB962C8B-B14F-4D97-AF65-F5344CB8AC3E}">
        <p14:creationId xmlns:p14="http://schemas.microsoft.com/office/powerpoint/2010/main" val="157904846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Chapter Opener">
    <p:spTree>
      <p:nvGrpSpPr>
        <p:cNvPr id="1" name="Shape 17"/>
        <p:cNvGrpSpPr/>
        <p:nvPr/>
      </p:nvGrpSpPr>
      <p:grpSpPr>
        <a:xfrm>
          <a:off x="0" y="0"/>
          <a:ext cx="0" cy="0"/>
          <a:chOff x="0" y="0"/>
          <a:chExt cx="0" cy="0"/>
        </a:xfrm>
      </p:grpSpPr>
      <p:sp>
        <p:nvSpPr>
          <p:cNvPr id="5" name="Rectangle 4"/>
          <p:cNvSpPr/>
          <p:nvPr userDrawn="1"/>
        </p:nvSpPr>
        <p:spPr>
          <a:xfrm>
            <a:off x="0" y="2166816"/>
            <a:ext cx="9144000" cy="2524369"/>
          </a:xfrm>
          <a:prstGeom prst="rect">
            <a:avLst/>
          </a:prstGeom>
          <a:solidFill>
            <a:srgbClr val="3333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Clr>
                <a:srgbClr val="526B6B"/>
              </a:buClr>
            </a:pPr>
            <a:endParaRPr lang="en-US" dirty="0"/>
          </a:p>
        </p:txBody>
      </p:sp>
      <p:sp>
        <p:nvSpPr>
          <p:cNvPr id="2" name="Title 1"/>
          <p:cNvSpPr>
            <a:spLocks noGrp="1"/>
          </p:cNvSpPr>
          <p:nvPr>
            <p:ph type="title"/>
          </p:nvPr>
        </p:nvSpPr>
        <p:spPr>
          <a:xfrm>
            <a:off x="457200" y="2362200"/>
            <a:ext cx="8229600" cy="1257306"/>
          </a:xfrm>
        </p:spPr>
        <p:txBody>
          <a:bodyPr/>
          <a:lstStyle>
            <a:lvl1pPr algn="ctr">
              <a:defRPr>
                <a:solidFill>
                  <a:schemeClr val="tx1"/>
                </a:solidFill>
              </a:defRPr>
            </a:lvl1pPr>
          </a:lstStyle>
          <a:p>
            <a:r>
              <a:rPr lang="en-US" dirty="0" smtClean="0"/>
              <a:t>Click to edit Master title style</a:t>
            </a:r>
            <a:endParaRPr lang="en-US" dirty="0"/>
          </a:p>
        </p:txBody>
      </p:sp>
      <p:sp>
        <p:nvSpPr>
          <p:cNvPr id="8" name="Subtitle 1"/>
          <p:cNvSpPr>
            <a:spLocks noGrp="1"/>
          </p:cNvSpPr>
          <p:nvPr>
            <p:ph sz="quarter" idx="15"/>
          </p:nvPr>
        </p:nvSpPr>
        <p:spPr>
          <a:xfrm>
            <a:off x="703196" y="3771906"/>
            <a:ext cx="7737608" cy="672804"/>
          </a:xfrm>
        </p:spPr>
        <p:txBody>
          <a:bodyPr/>
          <a:lstStyle>
            <a:lvl1pPr algn="l">
              <a:buClr>
                <a:srgbClr val="3333CC"/>
              </a:buClr>
              <a:defRPr/>
            </a:lvl1pPr>
            <a:lvl2pPr algn="l">
              <a:buClr>
                <a:srgbClr val="3333CC"/>
              </a:buClr>
              <a:defRPr/>
            </a:lvl2pPr>
            <a:lvl3pPr algn="l">
              <a:buClr>
                <a:srgbClr val="3333CC"/>
              </a:buClr>
              <a:defRPr/>
            </a:lvl3pPr>
            <a:lvl4pPr algn="l">
              <a:buClr>
                <a:srgbClr val="3333CC"/>
              </a:buClr>
              <a:defRPr/>
            </a:lvl4pPr>
            <a:lvl5pPr algn="l">
              <a:buClr>
                <a:srgbClr val="3333CC"/>
              </a:buClr>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086687884"/>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6" name="Rectangle 5"/>
          <p:cNvSpPr/>
          <p:nvPr/>
        </p:nvSpPr>
        <p:spPr>
          <a:xfrm>
            <a:off x="0" y="0"/>
            <a:ext cx="9144000" cy="1295400"/>
          </a:xfrm>
          <a:prstGeom prst="rect">
            <a:avLst/>
          </a:prstGeom>
          <a:solidFill>
            <a:srgbClr val="3333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45720" y="19050"/>
            <a:ext cx="9052560" cy="1257300"/>
          </a:xfrm>
        </p:spPr>
        <p:txBody>
          <a:bodyPr/>
          <a:lstStyle/>
          <a:p>
            <a:r>
              <a:rPr lang="en-US" smtClean="0"/>
              <a:t>Click to edit Master title style</a:t>
            </a:r>
            <a:endParaRPr lang="en-US"/>
          </a:p>
        </p:txBody>
      </p:sp>
      <p:sp>
        <p:nvSpPr>
          <p:cNvPr id="8" name="Content Placeholder 7"/>
          <p:cNvSpPr>
            <a:spLocks noGrp="1"/>
          </p:cNvSpPr>
          <p:nvPr>
            <p:ph sz="quarter" idx="10"/>
          </p:nvPr>
        </p:nvSpPr>
        <p:spPr>
          <a:xfrm>
            <a:off x="247305" y="1407393"/>
            <a:ext cx="4019896" cy="308840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9" name="Content Placeholder 7"/>
          <p:cNvSpPr>
            <a:spLocks noGrp="1"/>
          </p:cNvSpPr>
          <p:nvPr>
            <p:ph sz="quarter" idx="11"/>
          </p:nvPr>
        </p:nvSpPr>
        <p:spPr>
          <a:xfrm>
            <a:off x="4666904" y="1417784"/>
            <a:ext cx="4019896" cy="308840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6"/>
          <p:cNvSpPr/>
          <p:nvPr userDrawn="1"/>
        </p:nvSpPr>
        <p:spPr>
          <a:xfrm>
            <a:off x="0" y="6352561"/>
            <a:ext cx="9144000" cy="533400"/>
          </a:xfrm>
          <a:prstGeom prst="rect">
            <a:avLst/>
          </a:prstGeom>
          <a:solidFill>
            <a:srgbClr val="3333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Content Placeholder 3"/>
          <p:cNvSpPr>
            <a:spLocks noGrp="1"/>
          </p:cNvSpPr>
          <p:nvPr>
            <p:ph sz="quarter" idx="12"/>
          </p:nvPr>
        </p:nvSpPr>
        <p:spPr>
          <a:xfrm>
            <a:off x="228600" y="4724400"/>
            <a:ext cx="8458200" cy="1143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282655436"/>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Figure+Caption">
    <p:spTree>
      <p:nvGrpSpPr>
        <p:cNvPr id="1" name=""/>
        <p:cNvGrpSpPr/>
        <p:nvPr/>
      </p:nvGrpSpPr>
      <p:grpSpPr>
        <a:xfrm>
          <a:off x="0" y="0"/>
          <a:ext cx="0" cy="0"/>
          <a:chOff x="0" y="0"/>
          <a:chExt cx="0" cy="0"/>
        </a:xfrm>
      </p:grpSpPr>
      <p:sp>
        <p:nvSpPr>
          <p:cNvPr id="12" name="Rectangle 11"/>
          <p:cNvSpPr/>
          <p:nvPr userDrawn="1"/>
        </p:nvSpPr>
        <p:spPr>
          <a:xfrm>
            <a:off x="0" y="0"/>
            <a:ext cx="9144000" cy="1295400"/>
          </a:xfrm>
          <a:prstGeom prst="rect">
            <a:avLst/>
          </a:prstGeom>
          <a:solidFill>
            <a:srgbClr val="3333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45720" y="25400"/>
            <a:ext cx="9052560" cy="1257300"/>
          </a:xfrm>
        </p:spPr>
        <p:txBody>
          <a:bodyPr>
            <a:normAutofit/>
          </a:bodyPr>
          <a:lstStyle>
            <a:lvl1pPr>
              <a:defRPr sz="3600">
                <a:solidFill>
                  <a:schemeClr val="bg1"/>
                </a:solidFill>
                <a:latin typeface="Arial" pitchFamily="34" charset="0"/>
                <a:cs typeface="Arial" pitchFamily="34" charset="0"/>
              </a:defRPr>
            </a:lvl1pPr>
          </a:lstStyle>
          <a:p>
            <a:r>
              <a:rPr lang="en-US" dirty="0" smtClean="0"/>
              <a:t>Click to edit Master title style</a:t>
            </a:r>
            <a:endParaRPr lang="en-US" dirty="0"/>
          </a:p>
        </p:txBody>
      </p:sp>
      <p:sp>
        <p:nvSpPr>
          <p:cNvPr id="3" name="Content Placeholder 2"/>
          <p:cNvSpPr>
            <a:spLocks noGrp="1"/>
          </p:cNvSpPr>
          <p:nvPr>
            <p:ph idx="1"/>
          </p:nvPr>
        </p:nvSpPr>
        <p:spPr>
          <a:xfrm>
            <a:off x="243114" y="1415142"/>
            <a:ext cx="8610600" cy="1365080"/>
          </a:xfrm>
        </p:spPr>
        <p:txBody>
          <a:bodyPr/>
          <a:lstStyle>
            <a:lvl1pPr marL="457200" indent="-457200">
              <a:buClr>
                <a:srgbClr val="3333CC"/>
              </a:buClr>
              <a:buFont typeface="Arial" pitchFamily="34" charset="0"/>
              <a:buChar char="•"/>
              <a:defRPr sz="2600">
                <a:latin typeface="Arial" pitchFamily="34" charset="0"/>
                <a:cs typeface="Arial" pitchFamily="34" charset="0"/>
              </a:defRPr>
            </a:lvl1pPr>
            <a:lvl2pPr>
              <a:buClr>
                <a:srgbClr val="3333CC"/>
              </a:buClr>
              <a:defRPr sz="2400">
                <a:latin typeface="Arial" pitchFamily="34" charset="0"/>
                <a:cs typeface="Arial" pitchFamily="34" charset="0"/>
              </a:defRPr>
            </a:lvl2pPr>
            <a:lvl3pPr marL="1143000" indent="-228600">
              <a:buClr>
                <a:srgbClr val="3333CC"/>
              </a:buClr>
              <a:buFont typeface="Wingdings" pitchFamily="2" charset="2"/>
              <a:buChar char="§"/>
              <a:defRPr sz="2200">
                <a:latin typeface="Arial" pitchFamily="34" charset="0"/>
                <a:cs typeface="Arial" pitchFamily="34" charset="0"/>
              </a:defRPr>
            </a:lvl3pPr>
            <a:lvl4pPr marL="1371600" indent="0">
              <a:buClr>
                <a:srgbClr val="3333CC"/>
              </a:buClr>
              <a:buFontTx/>
              <a:buNone/>
              <a:defRPr>
                <a:latin typeface="Arial" pitchFamily="34" charset="0"/>
                <a:cs typeface="Arial" pitchFamily="34" charset="0"/>
              </a:defRPr>
            </a:lvl4pPr>
            <a:lvl5pPr marL="1828800" indent="0">
              <a:buClr>
                <a:srgbClr val="3333CC"/>
              </a:buClr>
              <a:buFontTx/>
              <a:buNone/>
              <a:defRPr sz="1800">
                <a:latin typeface="Arial" pitchFamily="34" charset="0"/>
                <a:cs typeface="Arial"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Picture Placeholder 5"/>
          <p:cNvSpPr>
            <a:spLocks noGrp="1"/>
          </p:cNvSpPr>
          <p:nvPr>
            <p:ph type="pic" sz="quarter" idx="11"/>
          </p:nvPr>
        </p:nvSpPr>
        <p:spPr>
          <a:xfrm>
            <a:off x="990600" y="3200400"/>
            <a:ext cx="1990680" cy="1219200"/>
          </a:xfrm>
        </p:spPr>
        <p:txBody>
          <a:bodyPr/>
          <a:lstStyle/>
          <a:p>
            <a:endParaRPr lang="en-US" dirty="0"/>
          </a:p>
        </p:txBody>
      </p:sp>
      <p:sp>
        <p:nvSpPr>
          <p:cNvPr id="16" name="Table Placeholder 15"/>
          <p:cNvSpPr>
            <a:spLocks noGrp="1"/>
          </p:cNvSpPr>
          <p:nvPr>
            <p:ph type="tbl" sz="quarter" idx="12"/>
          </p:nvPr>
        </p:nvSpPr>
        <p:spPr>
          <a:xfrm>
            <a:off x="6172200" y="3200400"/>
            <a:ext cx="2362200" cy="1219200"/>
          </a:xfrm>
        </p:spPr>
        <p:txBody>
          <a:bodyPr/>
          <a:lstStyle/>
          <a:p>
            <a:endParaRPr lang="en-US" dirty="0"/>
          </a:p>
        </p:txBody>
      </p:sp>
      <p:sp>
        <p:nvSpPr>
          <p:cNvPr id="11" name="Text Placeholder 4"/>
          <p:cNvSpPr>
            <a:spLocks noGrp="1"/>
          </p:cNvSpPr>
          <p:nvPr>
            <p:ph type="body" sz="quarter" idx="10"/>
          </p:nvPr>
        </p:nvSpPr>
        <p:spPr>
          <a:xfrm>
            <a:off x="241662" y="4753428"/>
            <a:ext cx="8673738" cy="1306734"/>
          </a:xfrm>
        </p:spPr>
        <p:txBody>
          <a:bodyPr/>
          <a:lstStyle>
            <a:lvl1pPr>
              <a:buClr>
                <a:srgbClr val="3333CC"/>
              </a:buClr>
              <a:defRPr/>
            </a:lvl1pPr>
            <a:lvl2pPr>
              <a:buClr>
                <a:srgbClr val="3333CC"/>
              </a:buClr>
              <a:defRPr/>
            </a:lvl2pPr>
            <a:lvl3pPr>
              <a:buClr>
                <a:srgbClr val="3333CC"/>
              </a:buClr>
              <a:defRPr/>
            </a:lvl3pPr>
            <a:lvl4pPr>
              <a:buClr>
                <a:srgbClr val="3333CC"/>
              </a:buClr>
              <a:defRPr/>
            </a:lvl4pPr>
            <a:lvl5pPr>
              <a:buClr>
                <a:srgbClr val="3333CC"/>
              </a:buClr>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0" name="Rectangle 9"/>
          <p:cNvSpPr/>
          <p:nvPr userDrawn="1"/>
        </p:nvSpPr>
        <p:spPr>
          <a:xfrm>
            <a:off x="0" y="6352561"/>
            <a:ext cx="9144000" cy="533400"/>
          </a:xfrm>
          <a:prstGeom prst="rect">
            <a:avLst/>
          </a:prstGeom>
          <a:solidFill>
            <a:srgbClr val="3333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Picture Placeholder 4"/>
          <p:cNvSpPr>
            <a:spLocks noGrp="1"/>
          </p:cNvSpPr>
          <p:nvPr>
            <p:ph type="pic" sz="quarter" idx="13"/>
          </p:nvPr>
        </p:nvSpPr>
        <p:spPr>
          <a:xfrm>
            <a:off x="3505200" y="3200400"/>
            <a:ext cx="2057400" cy="1219200"/>
          </a:xfrm>
        </p:spPr>
        <p:txBody>
          <a:bodyPr/>
          <a:lstStyle/>
          <a:p>
            <a:endParaRPr lang="en-US"/>
          </a:p>
        </p:txBody>
      </p:sp>
      <p:sp>
        <p:nvSpPr>
          <p:cNvPr id="7" name="Picture Placeholder 6"/>
          <p:cNvSpPr>
            <a:spLocks noGrp="1"/>
          </p:cNvSpPr>
          <p:nvPr>
            <p:ph type="pic" sz="quarter" idx="14"/>
          </p:nvPr>
        </p:nvSpPr>
        <p:spPr>
          <a:xfrm>
            <a:off x="5486400" y="2895600"/>
            <a:ext cx="1066800" cy="1676400"/>
          </a:xfrm>
        </p:spPr>
        <p:txBody>
          <a:bodyPr/>
          <a:lstStyle/>
          <a:p>
            <a:endParaRPr lang="en-US"/>
          </a:p>
        </p:txBody>
      </p:sp>
    </p:spTree>
    <p:extLst>
      <p:ext uri="{BB962C8B-B14F-4D97-AF65-F5344CB8AC3E}">
        <p14:creationId xmlns:p14="http://schemas.microsoft.com/office/powerpoint/2010/main" val="373740667"/>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6" name="Rectangle 5"/>
          <p:cNvSpPr/>
          <p:nvPr/>
        </p:nvSpPr>
        <p:spPr>
          <a:xfrm>
            <a:off x="0" y="0"/>
            <a:ext cx="9144000" cy="1295400"/>
          </a:xfrm>
          <a:prstGeom prst="rect">
            <a:avLst/>
          </a:prstGeom>
          <a:solidFill>
            <a:srgbClr val="3333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45720" y="19050"/>
            <a:ext cx="9052560" cy="1257300"/>
          </a:xfrm>
        </p:spPr>
        <p:txBody>
          <a:bodyPr/>
          <a:lstStyle/>
          <a:p>
            <a:r>
              <a:rPr lang="en-US" smtClean="0"/>
              <a:t>Click to edit Master title style</a:t>
            </a:r>
            <a:endParaRPr lang="en-US"/>
          </a:p>
        </p:txBody>
      </p:sp>
      <p:sp>
        <p:nvSpPr>
          <p:cNvPr id="4" name="Content Placeholder 3"/>
          <p:cNvSpPr>
            <a:spLocks noGrp="1"/>
          </p:cNvSpPr>
          <p:nvPr>
            <p:ph sz="quarter" idx="12"/>
          </p:nvPr>
        </p:nvSpPr>
        <p:spPr>
          <a:xfrm>
            <a:off x="533400" y="1447800"/>
            <a:ext cx="7239000" cy="304800"/>
          </a:xfrm>
        </p:spPr>
        <p:txBody>
          <a:bodyPr/>
          <a:lstStyle/>
          <a:p>
            <a:pPr lvl="0"/>
            <a:endParaRPr lang="en-US" dirty="0"/>
          </a:p>
        </p:txBody>
      </p:sp>
      <p:sp>
        <p:nvSpPr>
          <p:cNvPr id="8" name="Content Placeholder 7"/>
          <p:cNvSpPr>
            <a:spLocks noGrp="1"/>
          </p:cNvSpPr>
          <p:nvPr>
            <p:ph sz="quarter" idx="10"/>
          </p:nvPr>
        </p:nvSpPr>
        <p:spPr>
          <a:xfrm>
            <a:off x="247305" y="1875972"/>
            <a:ext cx="4019896" cy="3971254"/>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9" name="Content Placeholder 7"/>
          <p:cNvSpPr>
            <a:spLocks noGrp="1"/>
          </p:cNvSpPr>
          <p:nvPr>
            <p:ph sz="quarter" idx="11"/>
          </p:nvPr>
        </p:nvSpPr>
        <p:spPr>
          <a:xfrm>
            <a:off x="4666904" y="1886363"/>
            <a:ext cx="4019896" cy="3971254"/>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0" name="Content Placeholder 9"/>
          <p:cNvSpPr>
            <a:spLocks noGrp="1"/>
          </p:cNvSpPr>
          <p:nvPr>
            <p:ph sz="quarter" idx="13"/>
          </p:nvPr>
        </p:nvSpPr>
        <p:spPr>
          <a:xfrm>
            <a:off x="685800" y="5943600"/>
            <a:ext cx="7010400" cy="228600"/>
          </a:xfrm>
        </p:spPr>
        <p:txBody>
          <a:bodyPr/>
          <a:lstStyle/>
          <a:p>
            <a:pPr lvl="0"/>
            <a:endParaRPr lang="en-US" dirty="0"/>
          </a:p>
        </p:txBody>
      </p:sp>
      <p:sp>
        <p:nvSpPr>
          <p:cNvPr id="7" name="Rectangle 6"/>
          <p:cNvSpPr/>
          <p:nvPr userDrawn="1"/>
        </p:nvSpPr>
        <p:spPr>
          <a:xfrm>
            <a:off x="0" y="6352561"/>
            <a:ext cx="9144000" cy="533400"/>
          </a:xfrm>
          <a:prstGeom prst="rect">
            <a:avLst/>
          </a:prstGeom>
          <a:solidFill>
            <a:srgbClr val="3333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00678882"/>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 y="76200"/>
            <a:ext cx="9052560" cy="1143000"/>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00287653"/>
      </p:ext>
    </p:extLst>
  </p:cSld>
  <p:clrMap bg1="lt1" tx1="dk1" bg2="lt2" tx2="dk2" accent1="accent1" accent2="accent2" accent3="accent3" accent4="accent4" accent5="accent5" accent6="accent6" hlink="hlink" folHlink="folHlink"/>
  <p:sldLayoutIdLst>
    <p:sldLayoutId id="2147483703" r:id="rId1"/>
    <p:sldLayoutId id="2147483696" r:id="rId2"/>
    <p:sldLayoutId id="2147483697" r:id="rId3"/>
    <p:sldLayoutId id="2147483704" r:id="rId4"/>
  </p:sldLayoutIdLst>
  <p:transition spd="med">
    <p:fade/>
  </p:transition>
  <p:timing>
    <p:tnLst>
      <p:par>
        <p:cTn id="1" dur="indefinite" restart="never" nodeType="tmRoot"/>
      </p:par>
    </p:tnLst>
  </p:timing>
  <p:txStyles>
    <p:titleStyle>
      <a:lvl1pPr algn="ctr" defTabSz="914400" rtl="0" eaLnBrk="1" latinLnBrk="0" hangingPunct="1">
        <a:spcBef>
          <a:spcPct val="0"/>
        </a:spcBef>
        <a:buNone/>
        <a:defRPr sz="3600" kern="1200">
          <a:solidFill>
            <a:schemeClr val="bg1"/>
          </a:solidFill>
          <a:latin typeface="Arial" pitchFamily="34" charset="0"/>
          <a:ea typeface="+mj-ea"/>
          <a:cs typeface="Arial" pitchFamily="34" charset="0"/>
        </a:defRPr>
      </a:lvl1pPr>
    </p:titleStyle>
    <p:bodyStyle>
      <a:lvl1pPr marL="461963" indent="-461963" algn="l" defTabSz="914400" rtl="0" eaLnBrk="1" latinLnBrk="0" hangingPunct="1">
        <a:spcBef>
          <a:spcPct val="20000"/>
        </a:spcBef>
        <a:buClr>
          <a:srgbClr val="3333CC"/>
        </a:buClr>
        <a:buFont typeface="Arial" pitchFamily="34" charset="0"/>
        <a:buChar char="•"/>
        <a:defRPr sz="2600" kern="1200">
          <a:solidFill>
            <a:schemeClr val="tx1"/>
          </a:solidFill>
          <a:latin typeface="Arial" pitchFamily="34" charset="0"/>
          <a:ea typeface="+mn-ea"/>
          <a:cs typeface="Arial" pitchFamily="34" charset="0"/>
        </a:defRPr>
      </a:lvl1pPr>
      <a:lvl2pPr marL="914400" indent="-457200" algn="l" defTabSz="914400" rtl="0" eaLnBrk="1" latinLnBrk="0" hangingPunct="1">
        <a:spcBef>
          <a:spcPct val="20000"/>
        </a:spcBef>
        <a:buClr>
          <a:srgbClr val="3333CC"/>
        </a:buClr>
        <a:buFont typeface="Arial" pitchFamily="34" charset="0"/>
        <a:buChar char="–"/>
        <a:defRPr sz="2400" kern="1200">
          <a:solidFill>
            <a:schemeClr val="tx1"/>
          </a:solidFill>
          <a:latin typeface="Arial" pitchFamily="34" charset="0"/>
          <a:ea typeface="+mn-ea"/>
          <a:cs typeface="Arial" pitchFamily="34" charset="0"/>
        </a:defRPr>
      </a:lvl2pPr>
      <a:lvl3pPr marL="1371600" indent="-457200" algn="l" defTabSz="914400" rtl="0" eaLnBrk="1" latinLnBrk="0" hangingPunct="1">
        <a:spcBef>
          <a:spcPct val="20000"/>
        </a:spcBef>
        <a:buClr>
          <a:srgbClr val="3333CC"/>
        </a:buClr>
        <a:buFont typeface="Wingdings" pitchFamily="2" charset="2"/>
        <a:buChar char="§"/>
        <a:defRPr sz="2200" kern="1200">
          <a:solidFill>
            <a:schemeClr val="tx1"/>
          </a:solidFill>
          <a:latin typeface="Arial" pitchFamily="34" charset="0"/>
          <a:ea typeface="+mn-ea"/>
          <a:cs typeface="Arial" pitchFamily="34" charset="0"/>
        </a:defRPr>
      </a:lvl3pPr>
      <a:lvl4pPr marL="1820863" indent="-449263" algn="l" defTabSz="914400" rtl="0" eaLnBrk="1" latinLnBrk="0" hangingPunct="1">
        <a:spcBef>
          <a:spcPct val="20000"/>
        </a:spcBef>
        <a:buClr>
          <a:srgbClr val="3333CC"/>
        </a:buClr>
        <a:buFont typeface="Courier New" pitchFamily="49" charset="0"/>
        <a:buChar char="o"/>
        <a:defRPr sz="2000" kern="1200">
          <a:solidFill>
            <a:schemeClr val="tx1"/>
          </a:solidFill>
          <a:latin typeface="Arial" pitchFamily="34" charset="0"/>
          <a:ea typeface="+mn-ea"/>
          <a:cs typeface="Arial" pitchFamily="34" charset="0"/>
        </a:defRPr>
      </a:lvl4pPr>
      <a:lvl5pPr marL="2286000" indent="-457200" algn="l" defTabSz="914400" rtl="0" eaLnBrk="1" latinLnBrk="0" hangingPunct="1">
        <a:spcBef>
          <a:spcPct val="20000"/>
        </a:spcBef>
        <a:buClr>
          <a:srgbClr val="3333CC"/>
        </a:buClr>
        <a:buFont typeface="Arial" pitchFamily="34" charset="0"/>
        <a:buChar char="»"/>
        <a:defRPr sz="1800" kern="1200">
          <a:solidFill>
            <a:schemeClr val="tx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3.xml"/><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3.xml"/><Relationship Id="rId4" Type="http://schemas.openxmlformats.org/officeDocument/2006/relationships/image" Target="../media/image4.png"/></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3.xml"/><Relationship Id="rId4" Type="http://schemas.openxmlformats.org/officeDocument/2006/relationships/image" Target="../media/image6.png"/></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7.xml"/><Relationship Id="rId1" Type="http://schemas.openxmlformats.org/officeDocument/2006/relationships/slideLayout" Target="../slideLayouts/slideLayout3.xml"/><Relationship Id="rId5" Type="http://schemas.openxmlformats.org/officeDocument/2006/relationships/image" Target="../media/image10.png"/><Relationship Id="rId4" Type="http://schemas.openxmlformats.org/officeDocument/2006/relationships/image" Target="../media/image9.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438395"/>
            <a:ext cx="8229600" cy="1143005"/>
          </a:xfrm>
        </p:spPr>
        <p:txBody>
          <a:bodyPr>
            <a:normAutofit/>
          </a:bodyPr>
          <a:lstStyle/>
          <a:p>
            <a:r>
              <a:rPr lang="en-US" b="1" dirty="0">
                <a:solidFill>
                  <a:schemeClr val="bg1"/>
                </a:solidFill>
              </a:rPr>
              <a:t>Sections 5.1–5.2</a:t>
            </a:r>
          </a:p>
        </p:txBody>
      </p:sp>
      <p:sp>
        <p:nvSpPr>
          <p:cNvPr id="3" name="Text Placeholder 2"/>
          <p:cNvSpPr>
            <a:spLocks noGrp="1"/>
          </p:cNvSpPr>
          <p:nvPr>
            <p:ph sz="quarter" idx="15"/>
          </p:nvPr>
        </p:nvSpPr>
        <p:spPr>
          <a:xfrm>
            <a:off x="703196" y="3657600"/>
            <a:ext cx="7737608" cy="611640"/>
          </a:xfrm>
          <a:noFill/>
        </p:spPr>
        <p:txBody>
          <a:bodyPr anchor="ctr">
            <a:normAutofit/>
          </a:bodyPr>
          <a:lstStyle/>
          <a:p>
            <a:pPr algn="ctr">
              <a:spcBef>
                <a:spcPts val="0"/>
              </a:spcBef>
              <a:buClr>
                <a:srgbClr val="008080"/>
              </a:buClr>
              <a:buSzPct val="25000"/>
              <a:buNone/>
            </a:pPr>
            <a:r>
              <a:rPr lang="en-US" altLang="en-US" sz="3400" dirty="0">
                <a:solidFill>
                  <a:schemeClr val="bg1"/>
                </a:solidFill>
                <a:ea typeface="Arial Black"/>
              </a:rPr>
              <a:t>Chapter </a:t>
            </a:r>
            <a:r>
              <a:rPr lang="en-US" altLang="en-US" sz="3400" dirty="0" smtClean="0">
                <a:solidFill>
                  <a:schemeClr val="bg1"/>
                </a:solidFill>
                <a:ea typeface="Arial Black"/>
              </a:rPr>
              <a:t>5</a:t>
            </a:r>
            <a:endParaRPr lang="en-US" sz="3400" dirty="0" smtClean="0">
              <a:solidFill>
                <a:schemeClr val="bg1"/>
              </a:solidFill>
            </a:endParaRPr>
          </a:p>
        </p:txBody>
      </p:sp>
    </p:spTree>
    <p:extLst>
      <p:ext uri="{BB962C8B-B14F-4D97-AF65-F5344CB8AC3E}">
        <p14:creationId xmlns:p14="http://schemas.microsoft.com/office/powerpoint/2010/main" val="190517977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Reasons to Randomize</a:t>
            </a:r>
          </a:p>
        </p:txBody>
      </p:sp>
      <p:sp>
        <p:nvSpPr>
          <p:cNvPr id="3" name="Content Placeholder 2"/>
          <p:cNvSpPr>
            <a:spLocks noGrp="1"/>
          </p:cNvSpPr>
          <p:nvPr>
            <p:ph sz="quarter" idx="10"/>
          </p:nvPr>
        </p:nvSpPr>
        <p:spPr>
          <a:xfrm>
            <a:off x="247304" y="1407392"/>
            <a:ext cx="8515695" cy="4805217"/>
          </a:xfrm>
        </p:spPr>
        <p:txBody>
          <a:bodyPr>
            <a:noAutofit/>
          </a:bodyPr>
          <a:lstStyle/>
          <a:p>
            <a:r>
              <a:rPr lang="en-US" dirty="0"/>
              <a:t>Justify use of a probability model</a:t>
            </a:r>
          </a:p>
          <a:p>
            <a:r>
              <a:rPr lang="en-US" dirty="0"/>
              <a:t>Protect against </a:t>
            </a:r>
            <a:r>
              <a:rPr lang="en-US" dirty="0" smtClean="0"/>
              <a:t>bias</a:t>
            </a:r>
            <a:endParaRPr lang="en-US" dirty="0"/>
          </a:p>
          <a:p>
            <a:pPr marL="0" indent="2571750">
              <a:spcBef>
                <a:spcPts val="0"/>
              </a:spcBef>
              <a:buNone/>
            </a:pPr>
            <a:r>
              <a:rPr lang="en-US" dirty="0" smtClean="0"/>
              <a:t>e.g</a:t>
            </a:r>
            <a:r>
              <a:rPr lang="en-US" dirty="0"/>
              <a:t>., random sample</a:t>
            </a:r>
          </a:p>
          <a:p>
            <a:r>
              <a:rPr lang="en-US" dirty="0"/>
              <a:t>Infer a cause/effect relationship</a:t>
            </a:r>
          </a:p>
          <a:p>
            <a:pPr marL="0" indent="2571750">
              <a:spcBef>
                <a:spcPts val="0"/>
              </a:spcBef>
              <a:spcAft>
                <a:spcPts val="1800"/>
              </a:spcAft>
              <a:buNone/>
            </a:pPr>
            <a:r>
              <a:rPr lang="en-US" dirty="0" smtClean="0"/>
              <a:t>e.g</a:t>
            </a:r>
            <a:r>
              <a:rPr lang="en-US" dirty="0"/>
              <a:t>., randomized </a:t>
            </a:r>
            <a:r>
              <a:rPr lang="en-US" dirty="0" smtClean="0"/>
              <a:t>experiment</a:t>
            </a:r>
          </a:p>
          <a:p>
            <a:pPr marL="0" indent="0">
              <a:spcBef>
                <a:spcPts val="0"/>
              </a:spcBef>
              <a:buNone/>
            </a:pPr>
            <a:r>
              <a:rPr lang="en-US" dirty="0"/>
              <a:t>Note: Civil War status involves no randomization</a:t>
            </a:r>
            <a:r>
              <a:rPr lang="en-US" dirty="0" smtClean="0"/>
              <a:t>.</a:t>
            </a:r>
            <a:endParaRPr lang="en-US" dirty="0"/>
          </a:p>
        </p:txBody>
      </p:sp>
    </p:spTree>
    <p:extLst>
      <p:ext uri="{BB962C8B-B14F-4D97-AF65-F5344CB8AC3E}">
        <p14:creationId xmlns:p14="http://schemas.microsoft.com/office/powerpoint/2010/main" val="101627521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dirty="0"/>
              <a:t>Example: FourExams</a:t>
            </a:r>
          </a:p>
        </p:txBody>
      </p:sp>
      <p:pic>
        <p:nvPicPr>
          <p:cNvPr id="11" name="Picture 2" descr="A table shows values related to four exams. The information presented in the table is as follows:&#10;Row 1. Exam number 1: 62, 94, 68, 86, 50, n subscript i: 5, y bar subscript i: 72.0, S subscript i: 17.89.&#10;Row 2. Exam number 2: 87, 95, 93, 97, 63, n subscript i: 5, y bar subscript i: 87.0, S subscript i: 13.93.&#10;Row 3. Exam number 3: 74, 86, 82, 70, 28, n subscript i: 5, y bar subscript i: 68.0, S subscript i: 23.24.&#10;Row 4. Exam number 4: 77, 89, 73, 79, 47, n subscript i: 5, y bar subscript i: 73.0, S subscript i: 15.68.&#10;At the bottom of the table is the following information, labeled overall: n subscript i: 20, y bar subscript i: 75.0, S subscript i: 18.11."/>
          <p:cNvPicPr>
            <a:picLocks noGrp="1" noChangeAspect="1" noChangeArrowheads="1"/>
          </p:cNvPicPr>
          <p:nvPr>
            <p:ph type="pic" sz="quarter" idx="11"/>
          </p:nvPr>
        </p:nvPicPr>
        <p:blipFill>
          <a:blip r:embed="rId3">
            <a:extLst>
              <a:ext uri="{28A0092B-C50C-407E-A947-70E740481C1C}">
                <a14:useLocalDpi xmlns:a14="http://schemas.microsoft.com/office/drawing/2010/main" val="0"/>
              </a:ext>
            </a:extLst>
          </a:blip>
          <a:stretch>
            <a:fillRect/>
          </a:stretch>
        </p:blipFill>
        <p:spPr bwMode="auto">
          <a:xfrm>
            <a:off x="752554" y="1512309"/>
            <a:ext cx="7600792" cy="271116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 name="Text Placeholder 9"/>
          <p:cNvSpPr>
            <a:spLocks noGrp="1"/>
          </p:cNvSpPr>
          <p:nvPr>
            <p:ph type="body" sz="quarter" idx="10"/>
          </p:nvPr>
        </p:nvSpPr>
        <p:spPr>
          <a:xfrm>
            <a:off x="220245" y="4508136"/>
            <a:ext cx="8398711" cy="1739263"/>
          </a:xfrm>
        </p:spPr>
        <p:txBody>
          <a:bodyPr>
            <a:noAutofit/>
          </a:bodyPr>
          <a:lstStyle/>
          <a:p>
            <a:pPr marL="0" indent="0">
              <a:buNone/>
            </a:pPr>
            <a:r>
              <a:rPr lang="en-US" sz="2400" dirty="0"/>
              <a:t>Is there a significant difference in average grade among the four exams</a:t>
            </a:r>
            <a:r>
              <a:rPr lang="en-US" sz="2400" dirty="0" smtClean="0"/>
              <a:t>?</a:t>
            </a:r>
          </a:p>
          <a:p>
            <a:pPr marL="0" indent="0">
              <a:buNone/>
            </a:pPr>
            <a:r>
              <a:rPr lang="en-US" sz="2400" dirty="0" smtClean="0"/>
              <a:t>Test: </a:t>
            </a:r>
            <a:r>
              <a:rPr lang="en-US" sz="2400" i="1" dirty="0" smtClean="0"/>
              <a:t>H</a:t>
            </a:r>
            <a:r>
              <a:rPr lang="en-US" sz="2400" baseline="-25000" dirty="0" smtClean="0"/>
              <a:t>0</a:t>
            </a:r>
            <a:r>
              <a:rPr lang="en-US" sz="2400" dirty="0"/>
              <a:t>: </a:t>
            </a:r>
            <a:r>
              <a:rPr lang="en-US" sz="2400" i="1" dirty="0">
                <a:sym typeface="Symbol" pitchFamily="18" charset="2"/>
              </a:rPr>
              <a:t></a:t>
            </a:r>
            <a:r>
              <a:rPr lang="en-US" sz="2400" baseline="-25000" dirty="0">
                <a:sym typeface="Symbol" pitchFamily="18" charset="2"/>
              </a:rPr>
              <a:t>1</a:t>
            </a:r>
            <a:r>
              <a:rPr lang="en-US" sz="2400" dirty="0">
                <a:sym typeface="Symbol" pitchFamily="18" charset="2"/>
              </a:rPr>
              <a:t> = </a:t>
            </a:r>
            <a:r>
              <a:rPr lang="en-US" sz="2400" i="1" dirty="0">
                <a:sym typeface="Symbol" pitchFamily="18" charset="2"/>
              </a:rPr>
              <a:t></a:t>
            </a:r>
            <a:r>
              <a:rPr lang="en-US" sz="2400" baseline="-25000" dirty="0">
                <a:sym typeface="Symbol" pitchFamily="18" charset="2"/>
              </a:rPr>
              <a:t>2</a:t>
            </a:r>
            <a:r>
              <a:rPr lang="en-US" sz="2400" dirty="0">
                <a:sym typeface="Symbol" pitchFamily="18" charset="2"/>
              </a:rPr>
              <a:t>= </a:t>
            </a:r>
            <a:r>
              <a:rPr lang="en-US" sz="2400" i="1" dirty="0">
                <a:sym typeface="Symbol" pitchFamily="18" charset="2"/>
              </a:rPr>
              <a:t></a:t>
            </a:r>
            <a:r>
              <a:rPr lang="en-US" sz="2400" baseline="-25000" dirty="0">
                <a:sym typeface="Symbol" pitchFamily="18" charset="2"/>
              </a:rPr>
              <a:t>3</a:t>
            </a:r>
            <a:r>
              <a:rPr lang="en-US" sz="2400" dirty="0">
                <a:sym typeface="Symbol" pitchFamily="18" charset="2"/>
              </a:rPr>
              <a:t> = </a:t>
            </a:r>
            <a:r>
              <a:rPr lang="en-US" sz="2400" i="1" dirty="0">
                <a:sym typeface="Symbol" pitchFamily="18" charset="2"/>
              </a:rPr>
              <a:t></a:t>
            </a:r>
            <a:r>
              <a:rPr lang="en-US" sz="2400" baseline="-25000" dirty="0">
                <a:sym typeface="Symbol" pitchFamily="18" charset="2"/>
              </a:rPr>
              <a:t>4</a:t>
            </a:r>
            <a:endParaRPr lang="en-US" sz="2400" dirty="0">
              <a:sym typeface="Symbol" pitchFamily="18" charset="2"/>
            </a:endParaRPr>
          </a:p>
          <a:p>
            <a:pPr marL="0" indent="742950">
              <a:spcBef>
                <a:spcPct val="0"/>
              </a:spcBef>
              <a:buNone/>
            </a:pPr>
            <a:r>
              <a:rPr lang="en-US" sz="2400" i="1" dirty="0" smtClean="0">
                <a:sym typeface="Symbol" pitchFamily="18" charset="2"/>
              </a:rPr>
              <a:t>H</a:t>
            </a:r>
            <a:r>
              <a:rPr lang="en-US" sz="2400" i="1" baseline="-25000" dirty="0" smtClean="0">
                <a:sym typeface="Symbol" pitchFamily="18" charset="2"/>
              </a:rPr>
              <a:t>a</a:t>
            </a:r>
            <a:r>
              <a:rPr lang="en-US" sz="2400" dirty="0">
                <a:sym typeface="Symbol" pitchFamily="18" charset="2"/>
              </a:rPr>
              <a:t>: Some </a:t>
            </a:r>
            <a:r>
              <a:rPr lang="en-US" sz="2400" i="1" dirty="0">
                <a:sym typeface="Symbol" pitchFamily="18" charset="2"/>
              </a:rPr>
              <a:t></a:t>
            </a:r>
            <a:r>
              <a:rPr lang="en-US" sz="2400" i="1" baseline="-25000" dirty="0">
                <a:sym typeface="Symbol" pitchFamily="18" charset="2"/>
              </a:rPr>
              <a:t>i</a:t>
            </a:r>
            <a:r>
              <a:rPr lang="en-US" sz="2400" dirty="0">
                <a:sym typeface="Symbol" pitchFamily="18" charset="2"/>
              </a:rPr>
              <a:t>  </a:t>
            </a:r>
            <a:r>
              <a:rPr lang="en-US" sz="2400" i="1" dirty="0">
                <a:sym typeface="Symbol" pitchFamily="18" charset="2"/>
              </a:rPr>
              <a:t></a:t>
            </a:r>
            <a:r>
              <a:rPr lang="en-US" sz="2400" i="1" baseline="-25000" dirty="0" smtClean="0">
                <a:sym typeface="Symbol" pitchFamily="18" charset="2"/>
              </a:rPr>
              <a:t>j</a:t>
            </a:r>
            <a:endParaRPr lang="en-US" sz="2400" i="1" baseline="-25000" dirty="0">
              <a:sym typeface="Symbol" pitchFamily="18" charset="2"/>
            </a:endParaRPr>
          </a:p>
        </p:txBody>
      </p:sp>
    </p:spTree>
    <p:extLst>
      <p:ext uri="{BB962C8B-B14F-4D97-AF65-F5344CB8AC3E}">
        <p14:creationId xmlns:p14="http://schemas.microsoft.com/office/powerpoint/2010/main" val="285012874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dirty="0"/>
              <a:t>ANOVA for Difference in I Means</a:t>
            </a:r>
          </a:p>
        </p:txBody>
      </p:sp>
      <p:sp>
        <p:nvSpPr>
          <p:cNvPr id="9" name="Content Placeholder 8"/>
          <p:cNvSpPr>
            <a:spLocks noGrp="1"/>
          </p:cNvSpPr>
          <p:nvPr>
            <p:ph idx="1"/>
          </p:nvPr>
        </p:nvSpPr>
        <p:spPr>
          <a:xfrm>
            <a:off x="243114" y="1491342"/>
            <a:ext cx="8610600" cy="718458"/>
          </a:xfrm>
        </p:spPr>
        <p:txBody>
          <a:bodyPr>
            <a:noAutofit/>
          </a:bodyPr>
          <a:lstStyle/>
          <a:p>
            <a:pPr marL="0" indent="0">
              <a:buNone/>
            </a:pPr>
            <a:r>
              <a:rPr lang="en-US" dirty="0"/>
              <a:t>Data: Samples from </a:t>
            </a:r>
            <a:r>
              <a:rPr lang="en-US" i="1" dirty="0"/>
              <a:t>I</a:t>
            </a:r>
            <a:r>
              <a:rPr lang="en-US" dirty="0"/>
              <a:t> different groups</a:t>
            </a:r>
          </a:p>
        </p:txBody>
      </p:sp>
      <p:pic>
        <p:nvPicPr>
          <p:cNvPr id="11" name="Picture 2" descr="Samples from I different groups. The summary statistics read n, y bar, and s subscript y. A text below reads, combine all.&#10;The matrix reads as follows.&#10;Row 1: n 1; y bar 1; s 1&#10;Row 2: n 2; y bar 2; s 2&#10;Ellipses suggest that the sequence continues till the row that reads n I; y bar I; s I. &#10;A callout pointing at the rows reads, For each group.&#10;The line at the bottom reads, Test: H 0: mu 1 equals mu 2 equals … equals mu 1&#10;H a: Some mu i do not equal mu j."/>
          <p:cNvPicPr>
            <a:picLocks noGrp="1" noChangeAspect="1" noChangeArrowheads="1"/>
          </p:cNvPicPr>
          <p:nvPr>
            <p:ph type="pic" sz="quarter" idx="11"/>
          </p:nvPr>
        </p:nvPicPr>
        <p:blipFill>
          <a:blip r:embed="rId3">
            <a:extLst>
              <a:ext uri="{28A0092B-C50C-407E-A947-70E740481C1C}">
                <a14:useLocalDpi xmlns:a14="http://schemas.microsoft.com/office/drawing/2010/main" val="0"/>
              </a:ext>
            </a:extLst>
          </a:blip>
          <a:stretch>
            <a:fillRect/>
          </a:stretch>
        </p:blipFill>
        <p:spPr bwMode="auto">
          <a:xfrm>
            <a:off x="335576" y="2305643"/>
            <a:ext cx="8082322" cy="380708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58886894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Sections </a:t>
            </a:r>
            <a:r>
              <a:rPr lang="en-US" dirty="0" smtClean="0"/>
              <a:t>5.1–5.2 </a:t>
            </a:r>
            <a:endParaRPr lang="en-US" dirty="0"/>
          </a:p>
        </p:txBody>
      </p:sp>
      <p:sp>
        <p:nvSpPr>
          <p:cNvPr id="3" name="Content Placeholder 2"/>
          <p:cNvSpPr>
            <a:spLocks noGrp="1"/>
          </p:cNvSpPr>
          <p:nvPr>
            <p:ph sz="quarter" idx="10"/>
          </p:nvPr>
        </p:nvSpPr>
        <p:spPr>
          <a:xfrm>
            <a:off x="247304" y="1407392"/>
            <a:ext cx="8515695" cy="4805217"/>
          </a:xfrm>
        </p:spPr>
        <p:txBody>
          <a:bodyPr>
            <a:noAutofit/>
          </a:bodyPr>
          <a:lstStyle/>
          <a:p>
            <a:pPr marL="0" indent="0">
              <a:spcBef>
                <a:spcPts val="600"/>
              </a:spcBef>
              <a:buNone/>
            </a:pPr>
            <a:r>
              <a:rPr lang="en-US" altLang="en-US" dirty="0">
                <a:sym typeface="Symbol" panose="05050102010706020507" pitchFamily="18" charset="2"/>
              </a:rPr>
              <a:t>Analysis of variance</a:t>
            </a:r>
          </a:p>
          <a:p>
            <a:pPr marL="457200" lvl="1" indent="0">
              <a:spcBef>
                <a:spcPts val="600"/>
              </a:spcBef>
              <a:buNone/>
            </a:pPr>
            <a:r>
              <a:rPr lang="en-US" altLang="en-US" sz="2600" dirty="0">
                <a:sym typeface="Symbol" panose="05050102010706020507" pitchFamily="18" charset="2"/>
              </a:rPr>
              <a:t>Overview</a:t>
            </a:r>
          </a:p>
          <a:p>
            <a:pPr marL="457200" lvl="1" indent="0">
              <a:spcBef>
                <a:spcPts val="600"/>
              </a:spcBef>
              <a:buNone/>
            </a:pPr>
            <a:r>
              <a:rPr lang="en-US" altLang="en-US" sz="2600" dirty="0">
                <a:sym typeface="Symbol" panose="05050102010706020507" pitchFamily="18" charset="2"/>
              </a:rPr>
              <a:t>Examples</a:t>
            </a:r>
          </a:p>
          <a:p>
            <a:pPr marL="457200" lvl="1">
              <a:spcBef>
                <a:spcPts val="600"/>
              </a:spcBef>
              <a:buNone/>
            </a:pPr>
            <a:r>
              <a:rPr lang="en-US" altLang="en-US" sz="2600" dirty="0">
                <a:sym typeface="Symbol" panose="05050102010706020507" pitchFamily="18" charset="2"/>
              </a:rPr>
              <a:t>One-way randomized experiment</a:t>
            </a:r>
          </a:p>
          <a:p>
            <a:pPr marL="457200" lvl="1">
              <a:spcBef>
                <a:spcPts val="600"/>
              </a:spcBef>
              <a:buNone/>
            </a:pPr>
            <a:r>
              <a:rPr lang="en-US" altLang="en-US" sz="2600" dirty="0">
                <a:sym typeface="Symbol" panose="05050102010706020507" pitchFamily="18" charset="2"/>
              </a:rPr>
              <a:t>Observational study</a:t>
            </a:r>
          </a:p>
        </p:txBody>
      </p:sp>
    </p:spTree>
    <p:extLst>
      <p:ext uri="{BB962C8B-B14F-4D97-AF65-F5344CB8AC3E}">
        <p14:creationId xmlns:p14="http://schemas.microsoft.com/office/powerpoint/2010/main" val="340255524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Recall: Two-Sample </a:t>
            </a:r>
            <a:r>
              <a:rPr lang="en-US" dirty="0" smtClean="0"/>
              <a:t>t-Test (Chapter </a:t>
            </a:r>
            <a:r>
              <a:rPr lang="en-US" dirty="0"/>
              <a:t>0)</a:t>
            </a:r>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a:xfrm>
                <a:off x="243114" y="1415142"/>
                <a:ext cx="8610600" cy="2547258"/>
              </a:xfrm>
            </p:spPr>
            <p:txBody>
              <a:bodyPr>
                <a:normAutofit/>
              </a:bodyPr>
              <a:lstStyle/>
              <a:p>
                <a:pPr marL="0" indent="0">
                  <a:buNone/>
                </a:pPr>
                <a:r>
                  <a:rPr lang="en-US" dirty="0">
                    <a:solidFill>
                      <a:srgbClr val="000000"/>
                    </a:solidFill>
                  </a:rPr>
                  <a:t>Example: Does mean active pulse rate differ between women and men</a:t>
                </a:r>
                <a:r>
                  <a:rPr lang="en-US" dirty="0" smtClean="0">
                    <a:solidFill>
                      <a:srgbClr val="000000"/>
                    </a:solidFill>
                  </a:rPr>
                  <a:t>?</a:t>
                </a:r>
              </a:p>
              <a:p>
                <a:pPr marL="0" indent="0">
                  <a:buNone/>
                </a:pPr>
                <a14:m>
                  <m:oMathPara xmlns:m="http://schemas.openxmlformats.org/officeDocument/2006/math">
                    <m:oMathParaPr>
                      <m:jc m:val="left"/>
                    </m:oMathParaPr>
                    <m:oMath xmlns:m="http://schemas.openxmlformats.org/officeDocument/2006/math">
                      <m:sSub>
                        <m:sSubPr>
                          <m:ctrlPr>
                            <a:rPr lang="en-US" i="1">
                              <a:latin typeface="Cambria Math" panose="02040503050406030204" pitchFamily="18" charset="0"/>
                            </a:rPr>
                          </m:ctrlPr>
                        </m:sSubPr>
                        <m:e>
                          <m:r>
                            <a:rPr lang="en-US" i="1">
                              <a:latin typeface="Cambria Math" panose="02040503050406030204" pitchFamily="18" charset="0"/>
                            </a:rPr>
                            <m:t>𝐻</m:t>
                          </m:r>
                        </m:e>
                        <m:sub>
                          <m:r>
                            <a:rPr lang="en-US" i="1">
                              <a:latin typeface="Cambria Math" panose="02040503050406030204" pitchFamily="18" charset="0"/>
                            </a:rPr>
                            <m:t>0</m:t>
                          </m:r>
                        </m:sub>
                      </m:sSub>
                      <m:r>
                        <a:rPr lang="en-US" i="1">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𝜇</m:t>
                          </m:r>
                        </m:e>
                        <m:sub>
                          <m:r>
                            <a:rPr lang="en-US" i="1">
                              <a:latin typeface="Cambria Math" panose="02040503050406030204" pitchFamily="18" charset="0"/>
                            </a:rPr>
                            <m:t>𝑓</m:t>
                          </m:r>
                        </m:sub>
                      </m:sSub>
                      <m:r>
                        <a:rPr lang="en-US" i="1">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𝜇</m:t>
                          </m:r>
                        </m:e>
                        <m:sub>
                          <m:r>
                            <a:rPr lang="en-US" i="1">
                              <a:latin typeface="Cambria Math" panose="02040503050406030204" pitchFamily="18" charset="0"/>
                            </a:rPr>
                            <m:t>𝑚</m:t>
                          </m:r>
                        </m:sub>
                      </m:sSub>
                    </m:oMath>
                  </m:oMathPara>
                </a14:m>
                <a:endParaRPr lang="en-US" dirty="0"/>
              </a:p>
              <a:p>
                <a:pPr marL="0" indent="0">
                  <a:buNone/>
                </a:pPr>
                <a14:m>
                  <m:oMathPara xmlns:m="http://schemas.openxmlformats.org/officeDocument/2006/math">
                    <m:oMathParaPr>
                      <m:jc m:val="left"/>
                    </m:oMathParaPr>
                    <m:oMath xmlns:m="http://schemas.openxmlformats.org/officeDocument/2006/math">
                      <m:sSub>
                        <m:sSubPr>
                          <m:ctrlPr>
                            <a:rPr lang="en-US" i="1">
                              <a:latin typeface="Cambria Math" panose="02040503050406030204" pitchFamily="18" charset="0"/>
                            </a:rPr>
                          </m:ctrlPr>
                        </m:sSubPr>
                        <m:e>
                          <m:r>
                            <a:rPr lang="en-US" i="1">
                              <a:latin typeface="Cambria Math" panose="02040503050406030204" pitchFamily="18" charset="0"/>
                            </a:rPr>
                            <m:t>𝐻</m:t>
                          </m:r>
                        </m:e>
                        <m:sub>
                          <m:r>
                            <a:rPr lang="en-US" i="1">
                              <a:latin typeface="Cambria Math" panose="02040503050406030204" pitchFamily="18" charset="0"/>
                            </a:rPr>
                            <m:t>𝑎</m:t>
                          </m:r>
                        </m:sub>
                      </m:sSub>
                      <m:r>
                        <a:rPr lang="en-US" i="1">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𝜇</m:t>
                          </m:r>
                        </m:e>
                        <m:sub>
                          <m:r>
                            <a:rPr lang="en-US" i="1">
                              <a:latin typeface="Cambria Math" panose="02040503050406030204" pitchFamily="18" charset="0"/>
                            </a:rPr>
                            <m:t>𝑓</m:t>
                          </m:r>
                        </m:sub>
                      </m:sSub>
                      <m:r>
                        <a:rPr lang="en-US" i="1">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𝜇</m:t>
                          </m:r>
                        </m:e>
                        <m:sub>
                          <m:r>
                            <a:rPr lang="en-US" i="1">
                              <a:latin typeface="Cambria Math" panose="02040503050406030204" pitchFamily="18" charset="0"/>
                            </a:rPr>
                            <m:t>𝑚</m:t>
                          </m:r>
                        </m:sub>
                      </m:sSub>
                    </m:oMath>
                  </m:oMathPara>
                </a14:m>
                <a:endParaRPr lang="en-US" dirty="0" smtClean="0"/>
              </a:p>
              <a:p>
                <a:pPr marL="0" indent="0">
                  <a:buNone/>
                </a:pPr>
                <a:r>
                  <a:rPr lang="en-US" i="1" dirty="0"/>
                  <a:t>What if we want to compare more than two groups</a:t>
                </a:r>
                <a:r>
                  <a:rPr lang="en-US" i="1" dirty="0" smtClean="0"/>
                  <a:t>?</a:t>
                </a:r>
                <a:endParaRPr lang="en-US" i="1" dirty="0"/>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xfrm>
                <a:off x="243114" y="1415142"/>
                <a:ext cx="8610600" cy="2547258"/>
              </a:xfrm>
              <a:blipFill rotWithShape="1">
                <a:blip r:embed="rId3"/>
                <a:stretch>
                  <a:fillRect l="-1275" t="-2153"/>
                </a:stretch>
              </a:blipFill>
            </p:spPr>
            <p:txBody>
              <a:bodyPr/>
              <a:lstStyle/>
              <a:p>
                <a:r>
                  <a:rPr lang="en-US">
                    <a:noFill/>
                  </a:rPr>
                  <a:t> </a:t>
                </a:r>
              </a:p>
            </p:txBody>
          </p:sp>
        </mc:Fallback>
      </mc:AlternateContent>
      <p:pic>
        <p:nvPicPr>
          <p:cNvPr id="9" name="Picture 2" descr="A set of command lines. The command lines read as follows:&#10; Prompt, t. test (Active tilde Sex, data equals Pulse)&#10;Data: Active by Sex&#10;t equals negative 2.7323; d f equals 222.51; p-value equals 0.006795&#10;alternative hypothesis: true difference in means is not equals to 0&#10;95 percent confidence interval:&#10;negative 11.524274; negative 1.866188&#10;sample estimates:&#10;mean in group 0 mean in group 1&#10;88.12295, 94.81818 "/>
          <p:cNvPicPr>
            <a:picLocks noGrp="1" noChangeAspect="1" noChangeArrowheads="1"/>
          </p:cNvPicPr>
          <p:nvPr>
            <p:ph type="pic" sz="quarter" idx="11"/>
          </p:nvPr>
        </p:nvPicPr>
        <p:blipFill>
          <a:blip r:embed="rId4">
            <a:extLst>
              <a:ext uri="{28A0092B-C50C-407E-A947-70E740481C1C}">
                <a14:useLocalDpi xmlns:a14="http://schemas.microsoft.com/office/drawing/2010/main" val="0"/>
              </a:ext>
            </a:extLst>
          </a:blip>
          <a:stretch>
            <a:fillRect/>
          </a:stretch>
        </p:blipFill>
        <p:spPr bwMode="auto">
          <a:xfrm>
            <a:off x="457200" y="3886200"/>
            <a:ext cx="8312007" cy="229560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82130708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Example: Fat </a:t>
            </a:r>
            <a:r>
              <a:rPr lang="en-US" dirty="0" smtClean="0"/>
              <a:t>Rats (1 of 2)</a:t>
            </a:r>
            <a:endParaRPr lang="en-US" dirty="0"/>
          </a:p>
        </p:txBody>
      </p:sp>
      <p:sp>
        <p:nvSpPr>
          <p:cNvPr id="3" name="Content Placeholder 2"/>
          <p:cNvSpPr>
            <a:spLocks noGrp="1"/>
          </p:cNvSpPr>
          <p:nvPr>
            <p:ph idx="1"/>
          </p:nvPr>
        </p:nvSpPr>
        <p:spPr>
          <a:xfrm>
            <a:off x="243114" y="1385904"/>
            <a:ext cx="8610600" cy="1890696"/>
          </a:xfrm>
        </p:spPr>
        <p:txBody>
          <a:bodyPr>
            <a:normAutofit/>
          </a:bodyPr>
          <a:lstStyle/>
          <a:p>
            <a:pPr marL="0" indent="0">
              <a:buNone/>
            </a:pPr>
            <a:r>
              <a:rPr lang="en-US" dirty="0"/>
              <a:t>Does the source of protein (beef, chicken, pork) affect the mean weight gain in baby rats</a:t>
            </a:r>
            <a:r>
              <a:rPr lang="en-US" dirty="0" smtClean="0"/>
              <a:t>?</a:t>
            </a:r>
          </a:p>
          <a:p>
            <a:pPr marL="0" indent="0">
              <a:buNone/>
            </a:pPr>
            <a:r>
              <a:rPr lang="en-US" dirty="0"/>
              <a:t>Data: 30 cases with Protein = “Hi” in FatRats (with 10 rats assigned to each protein source</a:t>
            </a:r>
            <a:r>
              <a:rPr lang="en-US" dirty="0" smtClean="0"/>
              <a:t>)</a:t>
            </a:r>
            <a:endParaRPr lang="en-US" dirty="0"/>
          </a:p>
        </p:txBody>
      </p:sp>
      <p:pic>
        <p:nvPicPr>
          <p:cNvPr id="11" name="Picture 2" descr="A set of command lines and a table with 3 rows and 4 columns with headers that read, Source, n, mean, and s d. The command lines read as follows:&#10;Prompt, Fat rats Hi equals subset (Fat Rats, Protein equals “Hi”)&#10;Prompt, fav stats (Gain tilde Source, data equals Fat Rats Hi) [c (“Source”, “n”, “mean”, “s d”)]&#10;The data from the table are as follows:&#10;Row 1. Source: Beef; n: 10; mean: 100.0; s d: 15.13642&#10;Row 2. Source: Cereal; n: 10; mean: 85.9; s d: 15.02184&#10;Row 3. Source: Pork; n: 10; mean: 99.5; s d: 10.91635"/>
          <p:cNvPicPr>
            <a:picLocks noGrp="1" noChangeAspect="1" noChangeArrowheads="1"/>
          </p:cNvPicPr>
          <p:nvPr>
            <p:ph type="pic" sz="quarter" idx="11"/>
          </p:nvPr>
        </p:nvPicPr>
        <p:blipFill>
          <a:blip r:embed="rId3">
            <a:extLst>
              <a:ext uri="{28A0092B-C50C-407E-A947-70E740481C1C}">
                <a14:useLocalDpi xmlns:a14="http://schemas.microsoft.com/office/drawing/2010/main" val="0"/>
              </a:ext>
            </a:extLst>
          </a:blip>
          <a:stretch>
            <a:fillRect/>
          </a:stretch>
        </p:blipFill>
        <p:spPr bwMode="auto">
          <a:xfrm>
            <a:off x="220041" y="3453011"/>
            <a:ext cx="8779533" cy="170184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mc:AlternateContent xmlns:mc="http://schemas.openxmlformats.org/markup-compatibility/2006" xmlns:a14="http://schemas.microsoft.com/office/drawing/2010/main">
        <mc:Choice Requires="a14">
          <p:sp>
            <p:nvSpPr>
              <p:cNvPr id="10" name="Text Placeholder 9"/>
              <p:cNvSpPr>
                <a:spLocks noGrp="1"/>
              </p:cNvSpPr>
              <p:nvPr>
                <p:ph type="body" sz="quarter" idx="10"/>
              </p:nvPr>
            </p:nvSpPr>
            <p:spPr>
              <a:xfrm>
                <a:off x="241662" y="5240997"/>
                <a:ext cx="8673738" cy="931203"/>
              </a:xfrm>
            </p:spPr>
            <p:txBody>
              <a:bodyPr>
                <a:normAutofit/>
              </a:bodyPr>
              <a:lstStyle/>
              <a:p>
                <a:pPr marL="0" indent="0">
                  <a:buNone/>
                </a:pPr>
                <a14:m>
                  <m:oMathPara xmlns:m="http://schemas.openxmlformats.org/officeDocument/2006/math">
                    <m:oMathParaPr>
                      <m:jc m:val="left"/>
                    </m:oMathParaPr>
                    <m:oMath xmlns:m="http://schemas.openxmlformats.org/officeDocument/2006/math">
                      <m:sSub>
                        <m:sSubPr>
                          <m:ctrlPr>
                            <a:rPr lang="en-US" i="1">
                              <a:latin typeface="Cambria Math" panose="02040503050406030204" pitchFamily="18" charset="0"/>
                            </a:rPr>
                          </m:ctrlPr>
                        </m:sSubPr>
                        <m:e>
                          <m:r>
                            <a:rPr lang="en-US" i="1">
                              <a:latin typeface="Cambria Math" panose="02040503050406030204" pitchFamily="18" charset="0"/>
                            </a:rPr>
                            <m:t>𝐻</m:t>
                          </m:r>
                        </m:e>
                        <m:sub>
                          <m:r>
                            <a:rPr lang="en-US" i="1">
                              <a:latin typeface="Cambria Math" panose="02040503050406030204" pitchFamily="18" charset="0"/>
                            </a:rPr>
                            <m:t>0</m:t>
                          </m:r>
                        </m:sub>
                      </m:sSub>
                      <m:r>
                        <a:rPr lang="en-US" i="1">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𝜇</m:t>
                          </m:r>
                        </m:e>
                        <m:sub>
                          <m:r>
                            <a:rPr lang="en-US" i="1">
                              <a:latin typeface="Cambria Math" panose="02040503050406030204" pitchFamily="18" charset="0"/>
                            </a:rPr>
                            <m:t>𝐵</m:t>
                          </m:r>
                        </m:sub>
                      </m:sSub>
                      <m:r>
                        <a:rPr lang="en-US" i="1">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𝜇</m:t>
                          </m:r>
                        </m:e>
                        <m:sub>
                          <m:r>
                            <a:rPr lang="en-US" i="1">
                              <a:latin typeface="Cambria Math" panose="02040503050406030204" pitchFamily="18" charset="0"/>
                            </a:rPr>
                            <m:t>𝐶</m:t>
                          </m:r>
                        </m:sub>
                      </m:sSub>
                      <m:r>
                        <a:rPr lang="en-US" i="1">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𝜇</m:t>
                          </m:r>
                        </m:e>
                        <m:sub>
                          <m:r>
                            <a:rPr lang="en-US" i="1">
                              <a:latin typeface="Cambria Math" panose="02040503050406030204" pitchFamily="18" charset="0"/>
                            </a:rPr>
                            <m:t>𝑃</m:t>
                          </m:r>
                        </m:sub>
                      </m:sSub>
                    </m:oMath>
                  </m:oMathPara>
                </a14:m>
                <a:endParaRPr lang="en-US" dirty="0"/>
              </a:p>
              <a:p>
                <a:pPr marL="0" indent="0">
                  <a:buNone/>
                </a:pPr>
                <a14:m>
                  <m:oMathPara xmlns:m="http://schemas.openxmlformats.org/officeDocument/2006/math">
                    <m:oMathParaPr>
                      <m:jc m:val="left"/>
                    </m:oMathParaPr>
                    <m:oMath xmlns:m="http://schemas.openxmlformats.org/officeDocument/2006/math">
                      <m:sSub>
                        <m:sSubPr>
                          <m:ctrlPr>
                            <a:rPr lang="en-US" i="1">
                              <a:latin typeface="Cambria Math" panose="02040503050406030204" pitchFamily="18" charset="0"/>
                            </a:rPr>
                          </m:ctrlPr>
                        </m:sSubPr>
                        <m:e>
                          <m:r>
                            <a:rPr lang="en-US" i="1">
                              <a:latin typeface="Cambria Math" panose="02040503050406030204" pitchFamily="18" charset="0"/>
                            </a:rPr>
                            <m:t>𝐻</m:t>
                          </m:r>
                        </m:e>
                        <m:sub>
                          <m:r>
                            <a:rPr lang="en-US" i="1">
                              <a:latin typeface="Cambria Math" panose="02040503050406030204" pitchFamily="18" charset="0"/>
                            </a:rPr>
                            <m:t>𝑎</m:t>
                          </m:r>
                        </m:sub>
                      </m:sSub>
                      <m:r>
                        <a:rPr lang="en-US" i="1">
                          <a:latin typeface="Cambria Math" panose="02040503050406030204" pitchFamily="18" charset="0"/>
                        </a:rPr>
                        <m:t>:</m:t>
                      </m:r>
                      <m:r>
                        <m:rPr>
                          <m:nor/>
                        </m:rPr>
                        <a:rPr lang="en-US"/>
                        <m:t>At</m:t>
                      </m:r>
                      <m:r>
                        <m:rPr>
                          <m:nor/>
                        </m:rPr>
                        <a:rPr lang="en-US"/>
                        <m:t> </m:t>
                      </m:r>
                      <m:r>
                        <m:rPr>
                          <m:nor/>
                        </m:rPr>
                        <a:rPr lang="en-US"/>
                        <m:t>least</m:t>
                      </m:r>
                      <m:r>
                        <m:rPr>
                          <m:nor/>
                        </m:rPr>
                        <a:rPr lang="en-US"/>
                        <m:t> </m:t>
                      </m:r>
                      <m:r>
                        <m:rPr>
                          <m:nor/>
                        </m:rPr>
                        <a:rPr lang="en-US"/>
                        <m:t>two</m:t>
                      </m:r>
                      <m:r>
                        <m:rPr>
                          <m:nor/>
                        </m:rPr>
                        <a:rPr lang="en-US"/>
                        <m:t> </m:t>
                      </m:r>
                      <m:r>
                        <m:rPr>
                          <m:nor/>
                        </m:rPr>
                        <a:rPr lang="en-US"/>
                        <m:t>means</m:t>
                      </m:r>
                      <m:r>
                        <m:rPr>
                          <m:nor/>
                        </m:rPr>
                        <a:rPr lang="en-US"/>
                        <m:t> </m:t>
                      </m:r>
                      <m:r>
                        <m:rPr>
                          <m:nor/>
                        </m:rPr>
                        <a:rPr lang="en-US"/>
                        <m:t>differ</m:t>
                      </m:r>
                    </m:oMath>
                  </m:oMathPara>
                </a14:m>
                <a:endParaRPr lang="en-US" dirty="0"/>
              </a:p>
            </p:txBody>
          </p:sp>
        </mc:Choice>
        <mc:Fallback xmlns="">
          <p:sp>
            <p:nvSpPr>
              <p:cNvPr id="10" name="Text Placeholder 9"/>
              <p:cNvSpPr>
                <a:spLocks noGrp="1" noRot="1" noChangeAspect="1" noMove="1" noResize="1" noEditPoints="1" noAdjustHandles="1" noChangeArrowheads="1" noChangeShapeType="1" noTextEdit="1"/>
              </p:cNvSpPr>
              <p:nvPr>
                <p:ph type="body" sz="quarter" idx="10"/>
              </p:nvPr>
            </p:nvSpPr>
            <p:spPr>
              <a:xfrm>
                <a:off x="241662" y="5240997"/>
                <a:ext cx="8673738" cy="931203"/>
              </a:xfrm>
              <a:blipFill rotWithShape="1">
                <a:blip r:embed="rId4"/>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226280488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Example: Fat Rats </a:t>
            </a:r>
            <a:r>
              <a:rPr lang="en-US" dirty="0" smtClean="0"/>
              <a:t>(2 </a:t>
            </a:r>
            <a:r>
              <a:rPr lang="en-US" dirty="0"/>
              <a:t>of 2)</a:t>
            </a:r>
          </a:p>
        </p:txBody>
      </p:sp>
      <p:pic>
        <p:nvPicPr>
          <p:cNvPr id="9" name="Picture 2" descr="A command line reads prompt box plot (Gain tilde Source, data equals “Fat Rats Hi”)"/>
          <p:cNvPicPr>
            <a:picLocks noGrp="1" noChangeAspect="1" noChangeArrowheads="1"/>
          </p:cNvPicPr>
          <p:nvPr>
            <p:ph idx="1"/>
          </p:nvPr>
        </p:nvPicPr>
        <p:blipFill>
          <a:blip r:embed="rId3">
            <a:extLst>
              <a:ext uri="{28A0092B-C50C-407E-A947-70E740481C1C}">
                <a14:useLocalDpi xmlns:a14="http://schemas.microsoft.com/office/drawing/2010/main" val="0"/>
              </a:ext>
            </a:extLst>
          </a:blip>
          <a:stretch>
            <a:fillRect/>
          </a:stretch>
        </p:blipFill>
        <p:spPr bwMode="auto">
          <a:xfrm>
            <a:off x="446820" y="1757240"/>
            <a:ext cx="8302728" cy="54317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2" name="Picture Placeholder 11" descr="Three box plot depict quartiles for data relating to weight gain associated with three sources of protein. The box plots run along a vertical axis marked from 60 to 120. The beef box plot shows two vertical lines, one representing the lower quartile extending from 72 to 88 and the other representing the upper quartile extending from 112 to 119. The second quartile is represented by a rectangle extending from 88 to 102, while the third quartile is represented by a rectangle of the same height, extending from 102 to 112. The Cereal box plot shows two vertical lines, one representing the lower quartile extending from 56 to 80 and the other representing the upper quartile extending from 95 to 110. The second quartile is represented by a rectangle extending from 80 to 89, while the third quartile is represented by a rectangle of the same height, extending from 89 to 95. The pork box plot shows two vertical lines, one representing the lower quartile extending from 80 to 93 and the other representing the upper quartile extending from 105 to 120. The second quartile is represented by a rectangle extending from 93 to 100, while the third quartile is represented by a rectangle of the same height, extending from 100 to 105.">
            <a:extLst>
              <a:ext uri="{FF2B5EF4-FFF2-40B4-BE49-F238E27FC236}">
                <a16:creationId xmlns:a16="http://schemas.microsoft.com/office/drawing/2014/main" xmlns="" id="{E92048D6-B2DC-4B53-B4AA-A26F74CD7B34}"/>
              </a:ext>
            </a:extLst>
          </p:cNvPr>
          <p:cNvPicPr>
            <a:picLocks noGrp="1" noChangeAspect="1"/>
          </p:cNvPicPr>
          <p:nvPr>
            <p:ph type="pic" sz="quarter" idx="11"/>
          </p:nvPr>
        </p:nvPicPr>
        <p:blipFill>
          <a:blip r:embed="rId4"/>
          <a:stretch>
            <a:fillRect/>
          </a:stretch>
        </p:blipFill>
        <p:spPr>
          <a:xfrm>
            <a:off x="1414327" y="2477288"/>
            <a:ext cx="6011008" cy="3709649"/>
          </a:xfrm>
          <a:prstGeom prst="rect">
            <a:avLst/>
          </a:prstGeom>
          <a:noFill/>
          <a:ln>
            <a:noFill/>
          </a:ln>
        </p:spPr>
      </p:pic>
    </p:spTree>
    <p:extLst>
      <p:ext uri="{BB962C8B-B14F-4D97-AF65-F5344CB8AC3E}">
        <p14:creationId xmlns:p14="http://schemas.microsoft.com/office/powerpoint/2010/main" val="202616049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Example: </a:t>
            </a:r>
            <a:r>
              <a:rPr lang="en-US" dirty="0" smtClean="0"/>
              <a:t>LeafHoppers (1 of 2)</a:t>
            </a:r>
            <a:endParaRPr lang="en-US" dirty="0"/>
          </a:p>
        </p:txBody>
      </p:sp>
      <p:sp>
        <p:nvSpPr>
          <p:cNvPr id="3" name="Content Placeholder 2"/>
          <p:cNvSpPr>
            <a:spLocks noGrp="1"/>
          </p:cNvSpPr>
          <p:nvPr>
            <p:ph idx="1"/>
          </p:nvPr>
        </p:nvSpPr>
        <p:spPr>
          <a:xfrm>
            <a:off x="243114" y="1415142"/>
            <a:ext cx="8610600" cy="2547258"/>
          </a:xfrm>
        </p:spPr>
        <p:txBody>
          <a:bodyPr>
            <a:noAutofit/>
          </a:bodyPr>
          <a:lstStyle/>
          <a:p>
            <a:pPr marL="0" indent="0">
              <a:buNone/>
            </a:pPr>
            <a:r>
              <a:rPr lang="en-US" sz="2400" dirty="0"/>
              <a:t>Does the type of sugar (none, sucrose, glucose, fructose) affect the mean lifetime of potato leafhoppers</a:t>
            </a:r>
            <a:r>
              <a:rPr lang="en-US" sz="2400" dirty="0" smtClean="0"/>
              <a:t>?</a:t>
            </a:r>
          </a:p>
          <a:p>
            <a:pPr marL="0" indent="0">
              <a:buNone/>
            </a:pPr>
            <a:endParaRPr lang="en-US" sz="2400" dirty="0" smtClean="0"/>
          </a:p>
          <a:p>
            <a:pPr marL="0" indent="0">
              <a:buNone/>
            </a:pPr>
            <a:r>
              <a:rPr lang="en-US" sz="2400" dirty="0" smtClean="0"/>
              <a:t>Data</a:t>
            </a:r>
            <a:r>
              <a:rPr lang="en-US" sz="2400" dirty="0" smtClean="0"/>
              <a:t>: 8 </a:t>
            </a:r>
            <a:r>
              <a:rPr lang="en-US" sz="2400" dirty="0"/>
              <a:t>petri dishes (each with  8 leafhoppers), randomly assigned (2 each) to the 4 sugars. (Data in Leafhoppers)</a:t>
            </a:r>
          </a:p>
          <a:p>
            <a:pPr marL="0" indent="0">
              <a:buNone/>
            </a:pPr>
            <a:r>
              <a:rPr lang="en-US" sz="2400" dirty="0" smtClean="0"/>
              <a:t>Response: Days </a:t>
            </a:r>
            <a:r>
              <a:rPr lang="en-US" sz="2400" dirty="0"/>
              <a:t>until half the leafhoppers in a dish have died.</a:t>
            </a:r>
          </a:p>
          <a:p>
            <a:pPr marL="0" indent="0">
              <a:buNone/>
            </a:pPr>
            <a:r>
              <a:rPr lang="en-US" sz="2400" dirty="0"/>
              <a:t>Note: Experimental units are the dishes, not leafhoppers</a:t>
            </a:r>
            <a:r>
              <a:rPr lang="en-US" sz="2400" dirty="0" smtClean="0"/>
              <a:t>.</a:t>
            </a:r>
            <a:endParaRPr lang="en-US" sz="2400" dirty="0"/>
          </a:p>
        </p:txBody>
      </p:sp>
      <p:pic>
        <p:nvPicPr>
          <p:cNvPr id="7" name="Picture 2" descr="A table has 4 rows and 4 columns with headers that read Diet, n, mean, and s d. The data from the table are as follows:&#10;Row 1. Diet: Control; n: 2; mean: 2.0; s d: 0.4242641&#10;Row 2. Diet: Fructose; n: 2; mean: 2.0; s d: 0.1414214&#10;Row 3. Diet: Glucose; n: 2; mean: 2.8; s d: 0.1414214&#10;Row 4. Diet: Sucrose; n: 2; mean: 3.8; s d: 0.2828427"/>
          <p:cNvPicPr>
            <a:picLocks noGrp="1" noChangeAspect="1" noChangeArrowheads="1"/>
          </p:cNvPicPr>
          <p:nvPr>
            <p:ph type="pic" sz="quarter" idx="11"/>
          </p:nvPr>
        </p:nvPicPr>
        <p:blipFill>
          <a:blip r:embed="rId3">
            <a:extLst>
              <a:ext uri="{28A0092B-C50C-407E-A947-70E740481C1C}">
                <a14:useLocalDpi xmlns:a14="http://schemas.microsoft.com/office/drawing/2010/main" val="0"/>
              </a:ext>
            </a:extLst>
          </a:blip>
          <a:stretch>
            <a:fillRect/>
          </a:stretch>
        </p:blipFill>
        <p:spPr bwMode="auto">
          <a:xfrm>
            <a:off x="2438400" y="4495800"/>
            <a:ext cx="4765220" cy="170351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68930083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Example: LeafHoppers </a:t>
            </a:r>
            <a:r>
              <a:rPr lang="en-US" dirty="0" smtClean="0"/>
              <a:t>(2 </a:t>
            </a:r>
            <a:r>
              <a:rPr lang="en-US" dirty="0"/>
              <a:t>of 2)</a:t>
            </a:r>
          </a:p>
        </p:txBody>
      </p:sp>
      <p:pic>
        <p:nvPicPr>
          <p:cNvPr id="14" name="Picture 2" descr="A command line reads Prompt dot plot (Days tilde Diet, data equals “Leaf Hoppers”)"/>
          <p:cNvPicPr>
            <a:picLocks noGrp="1" noChangeAspect="1" noChangeArrowheads="1"/>
          </p:cNvPicPr>
          <p:nvPr>
            <p:ph type="pic" sz="quarter" idx="11"/>
          </p:nvPr>
        </p:nvPicPr>
        <p:blipFill>
          <a:blip r:embed="rId3">
            <a:extLst>
              <a:ext uri="{28A0092B-C50C-407E-A947-70E740481C1C}">
                <a14:useLocalDpi xmlns:a14="http://schemas.microsoft.com/office/drawing/2010/main" val="0"/>
              </a:ext>
            </a:extLst>
          </a:blip>
          <a:stretch>
            <a:fillRect/>
          </a:stretch>
        </p:blipFill>
        <p:spPr bwMode="auto">
          <a:xfrm>
            <a:off x="442912" y="1447800"/>
            <a:ext cx="8015288" cy="5238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5" name="Picture Placeholder 14" descr="A scatter plot with the horizontal axis labeled diet and showing four groups, and the vertical axis labeled Days and showing values from 1.5 through 4.0 in intervals of 0.5. Eight dots are plotted on the scatter plot, 2 above each group on the horizonal axis. Two points are plotted above control at 1.2 and 2.3. Two points are plotted above fructose at 2.1 and 2.3. Two points are plotted above Glucose at 2.8 and 2.9. Two points are plotted above Sucrose at 2.9 and 3.6. All values are approximated.">
            <a:extLst>
              <a:ext uri="{FF2B5EF4-FFF2-40B4-BE49-F238E27FC236}">
                <a16:creationId xmlns:a16="http://schemas.microsoft.com/office/drawing/2014/main" xmlns="" id="{544B92B0-027C-4C96-9956-1788453290EF}"/>
              </a:ext>
            </a:extLst>
          </p:cNvPr>
          <p:cNvPicPr>
            <a:picLocks noGrp="1" noChangeAspect="1"/>
          </p:cNvPicPr>
          <p:nvPr>
            <p:ph type="pic" sz="quarter" idx="13"/>
          </p:nvPr>
        </p:nvPicPr>
        <p:blipFill>
          <a:blip r:embed="rId4"/>
          <a:stretch>
            <a:fillRect/>
          </a:stretch>
        </p:blipFill>
        <p:spPr>
          <a:xfrm>
            <a:off x="2299259" y="2002736"/>
            <a:ext cx="3982016" cy="3345912"/>
          </a:xfrm>
          <a:prstGeom prst="rect">
            <a:avLst/>
          </a:prstGeom>
          <a:noFill/>
          <a:ln>
            <a:noFill/>
          </a:ln>
        </p:spPr>
      </p:pic>
      <mc:AlternateContent xmlns:mc="http://schemas.openxmlformats.org/markup-compatibility/2006" xmlns:a14="http://schemas.microsoft.com/office/drawing/2010/main">
        <mc:Choice Requires="a14">
          <p:sp>
            <p:nvSpPr>
              <p:cNvPr id="16" name="Text Placeholder 15"/>
              <p:cNvSpPr>
                <a:spLocks noGrp="1"/>
              </p:cNvSpPr>
              <p:nvPr>
                <p:ph type="body" sz="quarter" idx="10"/>
              </p:nvPr>
            </p:nvSpPr>
            <p:spPr>
              <a:xfrm>
                <a:off x="241662" y="5355884"/>
                <a:ext cx="8673738" cy="892516"/>
              </a:xfrm>
            </p:spPr>
            <p:txBody>
              <a:bodyPr>
                <a:normAutofit fontScale="92500"/>
              </a:bodyPr>
              <a:lstStyle/>
              <a:p>
                <a:pPr marL="0" indent="0">
                  <a:spcBef>
                    <a:spcPts val="0"/>
                  </a:spcBef>
                  <a:buNone/>
                </a:pPr>
                <a14:m>
                  <m:oMathPara xmlns:m="http://schemas.openxmlformats.org/officeDocument/2006/math">
                    <m:oMathParaPr>
                      <m:jc m:val="left"/>
                    </m:oMathParaPr>
                    <m:oMath xmlns:m="http://schemas.openxmlformats.org/officeDocument/2006/math">
                      <m:sSub>
                        <m:sSubPr>
                          <m:ctrlPr>
                            <a:rPr lang="en-US" i="1">
                              <a:latin typeface="Cambria Math" panose="02040503050406030204" pitchFamily="18" charset="0"/>
                            </a:rPr>
                          </m:ctrlPr>
                        </m:sSubPr>
                        <m:e>
                          <m:r>
                            <a:rPr lang="en-US" i="1">
                              <a:latin typeface="Cambria Math" panose="02040503050406030204" pitchFamily="18" charset="0"/>
                            </a:rPr>
                            <m:t>𝐻</m:t>
                          </m:r>
                        </m:e>
                        <m:sub>
                          <m:r>
                            <a:rPr lang="en-US" i="1">
                              <a:latin typeface="Cambria Math" panose="02040503050406030204" pitchFamily="18" charset="0"/>
                            </a:rPr>
                            <m:t>0</m:t>
                          </m:r>
                        </m:sub>
                      </m:sSub>
                      <m:r>
                        <a:rPr lang="en-US" i="1">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𝜇</m:t>
                          </m:r>
                        </m:e>
                        <m:sub>
                          <m:r>
                            <a:rPr lang="en-US" i="1">
                              <a:latin typeface="Cambria Math" panose="02040503050406030204" pitchFamily="18" charset="0"/>
                            </a:rPr>
                            <m:t>1</m:t>
                          </m:r>
                        </m:sub>
                      </m:sSub>
                      <m:r>
                        <a:rPr lang="en-US" i="1">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𝜇</m:t>
                          </m:r>
                        </m:e>
                        <m:sub>
                          <m:r>
                            <a:rPr lang="en-US" i="1">
                              <a:latin typeface="Cambria Math" panose="02040503050406030204" pitchFamily="18" charset="0"/>
                            </a:rPr>
                            <m:t>2</m:t>
                          </m:r>
                        </m:sub>
                      </m:sSub>
                      <m:r>
                        <a:rPr lang="en-US" i="1">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𝜇</m:t>
                          </m:r>
                        </m:e>
                        <m:sub>
                          <m:r>
                            <a:rPr lang="en-US" i="1">
                              <a:latin typeface="Cambria Math" panose="02040503050406030204" pitchFamily="18" charset="0"/>
                            </a:rPr>
                            <m:t>3</m:t>
                          </m:r>
                        </m:sub>
                      </m:sSub>
                      <m:r>
                        <a:rPr lang="en-US" i="1">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𝜇</m:t>
                          </m:r>
                        </m:e>
                        <m:sub>
                          <m:r>
                            <a:rPr lang="en-US" i="1">
                              <a:latin typeface="Cambria Math" panose="02040503050406030204" pitchFamily="18" charset="0"/>
                            </a:rPr>
                            <m:t>4</m:t>
                          </m:r>
                        </m:sub>
                      </m:sSub>
                    </m:oMath>
                  </m:oMathPara>
                </a14:m>
                <a:endParaRPr lang="en-US" dirty="0"/>
              </a:p>
              <a:p>
                <a:pPr marL="0" indent="0">
                  <a:spcBef>
                    <a:spcPts val="0"/>
                  </a:spcBef>
                  <a:buNone/>
                </a:pPr>
                <a14:m>
                  <m:oMathPara xmlns:m="http://schemas.openxmlformats.org/officeDocument/2006/math">
                    <m:oMathParaPr>
                      <m:jc m:val="left"/>
                    </m:oMathParaPr>
                    <m:oMath xmlns:m="http://schemas.openxmlformats.org/officeDocument/2006/math">
                      <m:sSub>
                        <m:sSubPr>
                          <m:ctrlPr>
                            <a:rPr lang="en-US" i="1">
                              <a:latin typeface="Cambria Math" panose="02040503050406030204" pitchFamily="18" charset="0"/>
                            </a:rPr>
                          </m:ctrlPr>
                        </m:sSubPr>
                        <m:e>
                          <m:r>
                            <a:rPr lang="en-US" i="1">
                              <a:latin typeface="Cambria Math" panose="02040503050406030204" pitchFamily="18" charset="0"/>
                            </a:rPr>
                            <m:t>𝐻</m:t>
                          </m:r>
                        </m:e>
                        <m:sub>
                          <m:r>
                            <a:rPr lang="en-US" i="1">
                              <a:latin typeface="Cambria Math" panose="02040503050406030204" pitchFamily="18" charset="0"/>
                            </a:rPr>
                            <m:t>𝑎</m:t>
                          </m:r>
                        </m:sub>
                      </m:sSub>
                      <m:r>
                        <a:rPr lang="en-US" i="1">
                          <a:latin typeface="Cambria Math" panose="02040503050406030204" pitchFamily="18" charset="0"/>
                        </a:rPr>
                        <m:t>:</m:t>
                      </m:r>
                      <m:r>
                        <a:rPr lang="en-US" i="1">
                          <a:latin typeface="Cambria Math" panose="02040503050406030204" pitchFamily="18" charset="0"/>
                        </a:rPr>
                        <m:t>𝑆𝑜𝑚𝑒</m:t>
                      </m:r>
                      <m:r>
                        <a:rPr lang="en-US" i="1">
                          <a:latin typeface="Cambria Math" panose="02040503050406030204" pitchFamily="18" charset="0"/>
                        </a:rPr>
                        <m:t> </m:t>
                      </m:r>
                      <m:sSub>
                        <m:sSubPr>
                          <m:ctrlPr>
                            <a:rPr lang="en-US" i="1">
                              <a:latin typeface="Cambria Math" panose="02040503050406030204" pitchFamily="18" charset="0"/>
                            </a:rPr>
                          </m:ctrlPr>
                        </m:sSubPr>
                        <m:e>
                          <m:r>
                            <a:rPr lang="en-US" i="1">
                              <a:latin typeface="Cambria Math" panose="02040503050406030204" pitchFamily="18" charset="0"/>
                            </a:rPr>
                            <m:t>𝜇</m:t>
                          </m:r>
                        </m:e>
                        <m:sub>
                          <m:r>
                            <a:rPr lang="en-US" i="1">
                              <a:latin typeface="Cambria Math" panose="02040503050406030204" pitchFamily="18" charset="0"/>
                            </a:rPr>
                            <m:t>𝑖</m:t>
                          </m:r>
                        </m:sub>
                      </m:sSub>
                      <m:r>
                        <a:rPr lang="en-US" i="1">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𝜇</m:t>
                          </m:r>
                        </m:e>
                        <m:sub>
                          <m:r>
                            <a:rPr lang="en-US" i="1">
                              <a:latin typeface="Cambria Math" panose="02040503050406030204" pitchFamily="18" charset="0"/>
                            </a:rPr>
                            <m:t>𝑗</m:t>
                          </m:r>
                        </m:sub>
                      </m:sSub>
                    </m:oMath>
                  </m:oMathPara>
                </a14:m>
                <a:endParaRPr lang="en-US" dirty="0"/>
              </a:p>
            </p:txBody>
          </p:sp>
        </mc:Choice>
        <mc:Fallback xmlns="">
          <p:sp>
            <p:nvSpPr>
              <p:cNvPr id="16" name="Text Placeholder 15"/>
              <p:cNvSpPr>
                <a:spLocks noGrp="1" noRot="1" noChangeAspect="1" noMove="1" noResize="1" noEditPoints="1" noAdjustHandles="1" noChangeArrowheads="1" noChangeShapeType="1" noTextEdit="1"/>
              </p:cNvSpPr>
              <p:nvPr>
                <p:ph type="body" sz="quarter" idx="10"/>
              </p:nvPr>
            </p:nvSpPr>
            <p:spPr>
              <a:xfrm>
                <a:off x="241662" y="5355884"/>
                <a:ext cx="8673738" cy="892516"/>
              </a:xfrm>
              <a:blipFill rotWithShape="1">
                <a:blip r:embed="rId5"/>
                <a:stretch>
                  <a:fillRect l="-211" b="-2055"/>
                </a:stretch>
              </a:blipFill>
            </p:spPr>
            <p:txBody>
              <a:bodyPr/>
              <a:lstStyle/>
              <a:p>
                <a:r>
                  <a:rPr lang="en-US">
                    <a:noFill/>
                  </a:rPr>
                  <a:t> </a:t>
                </a:r>
              </a:p>
            </p:txBody>
          </p:sp>
        </mc:Fallback>
      </mc:AlternateContent>
    </p:spTree>
    <p:extLst>
      <p:ext uri="{BB962C8B-B14F-4D97-AF65-F5344CB8AC3E}">
        <p14:creationId xmlns:p14="http://schemas.microsoft.com/office/powerpoint/2010/main" val="183037373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0"/>
          <p:cNvSpPr>
            <a:spLocks noGrp="1"/>
          </p:cNvSpPr>
          <p:nvPr>
            <p:ph type="title"/>
          </p:nvPr>
        </p:nvSpPr>
        <p:spPr/>
        <p:txBody>
          <a:bodyPr/>
          <a:lstStyle/>
          <a:p>
            <a:r>
              <a:rPr lang="en-US" dirty="0"/>
              <a:t>One-Way Randomized Experiment</a:t>
            </a:r>
          </a:p>
        </p:txBody>
      </p:sp>
      <p:sp>
        <p:nvSpPr>
          <p:cNvPr id="12" name="Content Placeholder 11"/>
          <p:cNvSpPr>
            <a:spLocks noGrp="1"/>
          </p:cNvSpPr>
          <p:nvPr>
            <p:ph sz="quarter" idx="10"/>
          </p:nvPr>
        </p:nvSpPr>
        <p:spPr>
          <a:xfrm>
            <a:off x="152400" y="1371600"/>
            <a:ext cx="8901905" cy="820637"/>
          </a:xfrm>
        </p:spPr>
        <p:txBody>
          <a:bodyPr>
            <a:noAutofit/>
          </a:bodyPr>
          <a:lstStyle/>
          <a:p>
            <a:pPr marL="0" indent="0">
              <a:spcBef>
                <a:spcPts val="0"/>
              </a:spcBef>
              <a:buNone/>
            </a:pPr>
            <a:r>
              <a:rPr lang="en-US" dirty="0"/>
              <a:t>Randomly assign to each </a:t>
            </a:r>
            <a:r>
              <a:rPr lang="en-US" i="1" dirty="0"/>
              <a:t>experimental unit</a:t>
            </a:r>
            <a:r>
              <a:rPr lang="en-US" dirty="0"/>
              <a:t> one </a:t>
            </a:r>
            <a:r>
              <a:rPr lang="en-US" i="1" dirty="0"/>
              <a:t>level</a:t>
            </a:r>
            <a:r>
              <a:rPr lang="en-US" dirty="0"/>
              <a:t> (category) of a single </a:t>
            </a:r>
            <a:r>
              <a:rPr lang="en-US" i="1" dirty="0"/>
              <a:t>experimental factor</a:t>
            </a:r>
            <a:r>
              <a:rPr lang="en-US" dirty="0"/>
              <a:t>. </a:t>
            </a:r>
          </a:p>
        </p:txBody>
      </p:sp>
      <p:sp>
        <p:nvSpPr>
          <p:cNvPr id="13" name="Content Placeholder 12"/>
          <p:cNvSpPr>
            <a:spLocks noGrp="1"/>
          </p:cNvSpPr>
          <p:nvPr>
            <p:ph sz="quarter" idx="11"/>
          </p:nvPr>
        </p:nvSpPr>
        <p:spPr>
          <a:xfrm>
            <a:off x="319320" y="2460168"/>
            <a:ext cx="4207272" cy="3122736"/>
          </a:xfrm>
        </p:spPr>
        <p:txBody>
          <a:bodyPr>
            <a:normAutofit/>
          </a:bodyPr>
          <a:lstStyle/>
          <a:p>
            <a:pPr marL="0" indent="0" algn="ctr">
              <a:spcBef>
                <a:spcPts val="0"/>
              </a:spcBef>
              <a:buNone/>
            </a:pPr>
            <a:r>
              <a:rPr lang="en-US" sz="2400" dirty="0"/>
              <a:t>FatRats</a:t>
            </a:r>
          </a:p>
          <a:p>
            <a:pPr marL="0" indent="0">
              <a:spcBef>
                <a:spcPts val="0"/>
              </a:spcBef>
              <a:buNone/>
            </a:pPr>
            <a:r>
              <a:rPr lang="en-US" sz="2400" dirty="0"/>
              <a:t>Experimental units: 30 baby rats</a:t>
            </a:r>
          </a:p>
          <a:p>
            <a:pPr marL="0" indent="0">
              <a:spcBef>
                <a:spcPts val="0"/>
              </a:spcBef>
              <a:buNone/>
            </a:pPr>
            <a:r>
              <a:rPr lang="en-US" sz="2400" dirty="0"/>
              <a:t>Explanatory factor: Source of protein</a:t>
            </a:r>
          </a:p>
          <a:p>
            <a:pPr marL="0" indent="0">
              <a:spcBef>
                <a:spcPts val="0"/>
              </a:spcBef>
              <a:buNone/>
            </a:pPr>
            <a:r>
              <a:rPr lang="en-US" sz="2400" dirty="0"/>
              <a:t>Levels: Beef, chicken, pork</a:t>
            </a:r>
          </a:p>
          <a:p>
            <a:pPr marL="0" indent="0">
              <a:spcBef>
                <a:spcPts val="0"/>
              </a:spcBef>
              <a:buNone/>
            </a:pPr>
            <a:r>
              <a:rPr lang="en-US" sz="2400" dirty="0"/>
              <a:t>Response: Weight </a:t>
            </a:r>
            <a:r>
              <a:rPr lang="en-US" sz="2400" dirty="0" smtClean="0"/>
              <a:t>gain</a:t>
            </a:r>
            <a:endParaRPr lang="en-US" sz="2400" dirty="0"/>
          </a:p>
        </p:txBody>
      </p:sp>
      <p:sp>
        <p:nvSpPr>
          <p:cNvPr id="17" name="Content Placeholder 16"/>
          <p:cNvSpPr>
            <a:spLocks noGrp="1"/>
          </p:cNvSpPr>
          <p:nvPr>
            <p:ph sz="quarter" idx="12"/>
          </p:nvPr>
        </p:nvSpPr>
        <p:spPr>
          <a:xfrm>
            <a:off x="4559977" y="2443734"/>
            <a:ext cx="4331536" cy="3042666"/>
          </a:xfrm>
        </p:spPr>
        <p:txBody>
          <a:bodyPr>
            <a:noAutofit/>
          </a:bodyPr>
          <a:lstStyle/>
          <a:p>
            <a:pPr marL="0" indent="0" algn="ctr">
              <a:spcBef>
                <a:spcPts val="0"/>
              </a:spcBef>
              <a:buNone/>
            </a:pPr>
            <a:r>
              <a:rPr lang="en-US" sz="2400" dirty="0"/>
              <a:t>Leafhoppers</a:t>
            </a:r>
          </a:p>
          <a:p>
            <a:pPr marL="0" indent="0">
              <a:spcBef>
                <a:spcPts val="0"/>
              </a:spcBef>
              <a:buNone/>
            </a:pPr>
            <a:r>
              <a:rPr lang="en-US" sz="2400" dirty="0"/>
              <a:t>Experimental units: 8 petri dishes</a:t>
            </a:r>
          </a:p>
          <a:p>
            <a:pPr marL="0" indent="0">
              <a:spcBef>
                <a:spcPts val="0"/>
              </a:spcBef>
              <a:buNone/>
            </a:pPr>
            <a:r>
              <a:rPr lang="en-US" sz="2400" dirty="0"/>
              <a:t>Explanatory factor: Type of sugar</a:t>
            </a:r>
          </a:p>
          <a:p>
            <a:pPr marL="0" indent="0">
              <a:spcBef>
                <a:spcPts val="0"/>
              </a:spcBef>
              <a:buNone/>
            </a:pPr>
            <a:r>
              <a:rPr lang="en-US" sz="2400" dirty="0"/>
              <a:t>Levels: Control, sucrose, fructose, glucose</a:t>
            </a:r>
          </a:p>
          <a:p>
            <a:pPr marL="0" indent="0">
              <a:spcBef>
                <a:spcPts val="0"/>
              </a:spcBef>
              <a:buNone/>
            </a:pPr>
            <a:r>
              <a:rPr lang="en-US" sz="2400" dirty="0"/>
              <a:t>Response: </a:t>
            </a:r>
            <a:r>
              <a:rPr lang="en-US" sz="2400" dirty="0" smtClean="0"/>
              <a:t>Days</a:t>
            </a:r>
            <a:endParaRPr lang="en-US" sz="2400" dirty="0"/>
          </a:p>
        </p:txBody>
      </p:sp>
      <p:sp>
        <p:nvSpPr>
          <p:cNvPr id="18" name="Content Placeholder 17"/>
          <p:cNvSpPr>
            <a:spLocks noGrp="1"/>
          </p:cNvSpPr>
          <p:nvPr>
            <p:ph sz="quarter" idx="13"/>
          </p:nvPr>
        </p:nvSpPr>
        <p:spPr>
          <a:xfrm>
            <a:off x="685800" y="5638800"/>
            <a:ext cx="7696200" cy="652224"/>
          </a:xfrm>
        </p:spPr>
        <p:txBody>
          <a:bodyPr>
            <a:noAutofit/>
          </a:bodyPr>
          <a:lstStyle/>
          <a:p>
            <a:pPr marL="0" indent="0">
              <a:buNone/>
            </a:pPr>
            <a:r>
              <a:rPr lang="en-US" i="1" dirty="0"/>
              <a:t>Balanced </a:t>
            </a:r>
            <a:r>
              <a:rPr lang="en-US" dirty="0"/>
              <a:t>= same number of units for each </a:t>
            </a:r>
            <a:r>
              <a:rPr lang="en-US" dirty="0" smtClean="0"/>
              <a:t>level</a:t>
            </a:r>
            <a:endParaRPr lang="en-US" dirty="0"/>
          </a:p>
        </p:txBody>
      </p:sp>
    </p:spTree>
    <p:extLst>
      <p:ext uri="{BB962C8B-B14F-4D97-AF65-F5344CB8AC3E}">
        <p14:creationId xmlns:p14="http://schemas.microsoft.com/office/powerpoint/2010/main" val="402970657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dirty="0"/>
              <a:t>Example: Teen Pregnancy</a:t>
            </a:r>
          </a:p>
        </p:txBody>
      </p:sp>
      <p:sp>
        <p:nvSpPr>
          <p:cNvPr id="9" name="Content Placeholder 8"/>
          <p:cNvSpPr>
            <a:spLocks noGrp="1"/>
          </p:cNvSpPr>
          <p:nvPr>
            <p:ph idx="1"/>
          </p:nvPr>
        </p:nvSpPr>
        <p:spPr>
          <a:xfrm>
            <a:off x="243114" y="1338942"/>
            <a:ext cx="8610600" cy="1632858"/>
          </a:xfrm>
        </p:spPr>
        <p:txBody>
          <a:bodyPr>
            <a:noAutofit/>
          </a:bodyPr>
          <a:lstStyle/>
          <a:p>
            <a:pPr marL="0" indent="0">
              <a:buNone/>
            </a:pPr>
            <a:r>
              <a:rPr lang="en-US" sz="2400" dirty="0"/>
              <a:t>Does the 2010 teen pregnancy rate in states depend on the status in the Civil War</a:t>
            </a:r>
            <a:r>
              <a:rPr lang="en-US" sz="2400" dirty="0" smtClean="0"/>
              <a:t>?</a:t>
            </a:r>
          </a:p>
          <a:p>
            <a:pPr marL="0" indent="0">
              <a:buNone/>
            </a:pPr>
            <a:r>
              <a:rPr lang="en-US" sz="2400" dirty="0"/>
              <a:t>Civil War status: Confederate (C), Border (B), Union (U), Other (O</a:t>
            </a:r>
            <a:r>
              <a:rPr lang="en-US" sz="2400" dirty="0" smtClean="0"/>
              <a:t>)</a:t>
            </a:r>
            <a:endParaRPr lang="en-US" sz="2400" dirty="0"/>
          </a:p>
        </p:txBody>
      </p:sp>
      <p:pic>
        <p:nvPicPr>
          <p:cNvPr id="19" name="Picture 2" descr="A table has 4 rows and 4 columns with headers that read Civil war, n, mean, and s d. The data from the table are as follows:&#10;Row 1. Civil war, C; n: 11; mean: 64.63636; s d: 7.953273&#10;Row 2. Civil war: B; n: 3; mean: 61.66667; s d: 7.505553&#10;Row 3. Civil war: U; n: 21; mean: 48.23810; s d: 9.828045&#10;Row 4. Civil war: O; n: 15; mean: 55.06667; s d: 11.578716"/>
          <p:cNvPicPr>
            <a:picLocks noGrp="1" noChangeAspect="1" noChangeArrowheads="1"/>
          </p:cNvPicPr>
          <p:nvPr>
            <p:ph type="pic" sz="quarter" idx="11"/>
          </p:nvPr>
        </p:nvPicPr>
        <p:blipFill>
          <a:blip r:embed="rId3">
            <a:extLst>
              <a:ext uri="{28A0092B-C50C-407E-A947-70E740481C1C}">
                <a14:useLocalDpi xmlns:a14="http://schemas.microsoft.com/office/drawing/2010/main" val="0"/>
              </a:ext>
            </a:extLst>
          </a:blip>
          <a:stretch>
            <a:fillRect/>
          </a:stretch>
        </p:blipFill>
        <p:spPr bwMode="auto">
          <a:xfrm>
            <a:off x="2286000" y="3023755"/>
            <a:ext cx="4754628" cy="147204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 name="Text Placeholder 9"/>
          <p:cNvSpPr>
            <a:spLocks noGrp="1"/>
          </p:cNvSpPr>
          <p:nvPr>
            <p:ph type="body" sz="quarter" idx="10"/>
          </p:nvPr>
        </p:nvSpPr>
        <p:spPr>
          <a:xfrm>
            <a:off x="220245" y="4508136"/>
            <a:ext cx="8398711" cy="1739263"/>
          </a:xfrm>
        </p:spPr>
        <p:txBody>
          <a:bodyPr>
            <a:noAutofit/>
          </a:bodyPr>
          <a:lstStyle/>
          <a:p>
            <a:pPr marL="0" indent="0">
              <a:buNone/>
            </a:pPr>
            <a:r>
              <a:rPr lang="en-US" sz="2400" dirty="0"/>
              <a:t>Was the Civil War status randomly assigned?</a:t>
            </a:r>
          </a:p>
          <a:p>
            <a:pPr marL="0" indent="0">
              <a:buNone/>
            </a:pPr>
            <a:r>
              <a:rPr lang="en-US" sz="2400" dirty="0"/>
              <a:t>No</a:t>
            </a:r>
          </a:p>
          <a:p>
            <a:pPr marL="0" indent="0">
              <a:buNone/>
            </a:pPr>
            <a:r>
              <a:rPr lang="en-US" sz="2400" dirty="0"/>
              <a:t>This is an example of an </a:t>
            </a:r>
            <a:r>
              <a:rPr lang="en-US" sz="2400" i="1" dirty="0"/>
              <a:t>observational study</a:t>
            </a:r>
            <a:r>
              <a:rPr lang="en-US" sz="2400" dirty="0"/>
              <a:t>,</a:t>
            </a:r>
            <a:r>
              <a:rPr lang="en-US" sz="2400" i="1" dirty="0"/>
              <a:t> </a:t>
            </a:r>
            <a:r>
              <a:rPr lang="en-US" sz="2400" dirty="0"/>
              <a:t>NOT an experiment</a:t>
            </a:r>
            <a:r>
              <a:rPr lang="en-US" sz="2400" dirty="0" smtClean="0"/>
              <a:t>.</a:t>
            </a:r>
            <a:endParaRPr lang="en-US" sz="2400" dirty="0"/>
          </a:p>
        </p:txBody>
      </p:sp>
    </p:spTree>
    <p:extLst>
      <p:ext uri="{BB962C8B-B14F-4D97-AF65-F5344CB8AC3E}">
        <p14:creationId xmlns:p14="http://schemas.microsoft.com/office/powerpoint/2010/main" val="412740704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theme/theme1.xml><?xml version="1.0" encoding="utf-8"?>
<a:theme xmlns:a="http://schemas.openxmlformats.org/drawingml/2006/main" name="bergerinvitels3e_lectureslides_ch01_final">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bergerinvitels3e_lectureslides_ch01_final</Template>
  <TotalTime>2318</TotalTime>
  <Words>425</Words>
  <Application>Microsoft Office PowerPoint</Application>
  <PresentationFormat>On-screen Show (4:3)</PresentationFormat>
  <Paragraphs>72</Paragraphs>
  <Slides>12</Slides>
  <Notes>12</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12</vt:i4>
      </vt:variant>
    </vt:vector>
  </HeadingPairs>
  <TitlesOfParts>
    <vt:vector size="21" baseType="lpstr">
      <vt:lpstr>ＭＳ Ｐゴシック</vt:lpstr>
      <vt:lpstr>Arial</vt:lpstr>
      <vt:lpstr>Arial Black</vt:lpstr>
      <vt:lpstr>Calibri</vt:lpstr>
      <vt:lpstr>Cambria Math</vt:lpstr>
      <vt:lpstr>Courier New</vt:lpstr>
      <vt:lpstr>Symbol</vt:lpstr>
      <vt:lpstr>Wingdings</vt:lpstr>
      <vt:lpstr>bergerinvitels3e_lectureslides_ch01_final</vt:lpstr>
      <vt:lpstr>Sections 5.1–5.2</vt:lpstr>
      <vt:lpstr>Sections 5.1–5.2 </vt:lpstr>
      <vt:lpstr>Recall: Two-Sample t-Test (Chapter 0)</vt:lpstr>
      <vt:lpstr>Example: Fat Rats (1 of 2)</vt:lpstr>
      <vt:lpstr>Example: Fat Rats (2 of 2)</vt:lpstr>
      <vt:lpstr>Example: LeafHoppers (1 of 2)</vt:lpstr>
      <vt:lpstr>Example: LeafHoppers (2 of 2)</vt:lpstr>
      <vt:lpstr>One-Way Randomized Experiment</vt:lpstr>
      <vt:lpstr>Example: Teen Pregnancy</vt:lpstr>
      <vt:lpstr>Reasons to Randomize</vt:lpstr>
      <vt:lpstr>Example: FourExams</vt:lpstr>
      <vt:lpstr>ANOVA for Difference in I Means</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Sections 5.1–5.2</dc:title>
  <dc:creator>Canon</dc:creator>
  <cp:lastModifiedBy>Newton, Andy</cp:lastModifiedBy>
  <cp:revision>497</cp:revision>
  <dcterms:created xsi:type="dcterms:W3CDTF">2015-10-23T14:29:37Z</dcterms:created>
  <dcterms:modified xsi:type="dcterms:W3CDTF">2018-08-30T15:06:26Z</dcterms:modified>
</cp:coreProperties>
</file>